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1" r:id="rId3"/>
  </p:sldMasterIdLst>
  <p:notesMasterIdLst>
    <p:notesMasterId r:id="rId37"/>
  </p:notesMasterIdLst>
  <p:handoutMasterIdLst>
    <p:handoutMasterId r:id="rId38"/>
  </p:handoutMasterIdLst>
  <p:sldIdLst>
    <p:sldId id="256" r:id="rId4"/>
    <p:sldId id="268" r:id="rId5"/>
    <p:sldId id="269" r:id="rId6"/>
    <p:sldId id="272" r:id="rId7"/>
    <p:sldId id="273" r:id="rId8"/>
    <p:sldId id="305" r:id="rId9"/>
    <p:sldId id="306" r:id="rId10"/>
    <p:sldId id="270" r:id="rId11"/>
    <p:sldId id="259" r:id="rId12"/>
    <p:sldId id="260" r:id="rId13"/>
    <p:sldId id="263" r:id="rId14"/>
    <p:sldId id="264" r:id="rId15"/>
    <p:sldId id="266" r:id="rId16"/>
    <p:sldId id="274" r:id="rId17"/>
    <p:sldId id="271" r:id="rId18"/>
    <p:sldId id="265" r:id="rId19"/>
    <p:sldId id="297" r:id="rId20"/>
    <p:sldId id="298" r:id="rId21"/>
    <p:sldId id="283" r:id="rId22"/>
    <p:sldId id="308" r:id="rId23"/>
    <p:sldId id="301" r:id="rId24"/>
    <p:sldId id="290" r:id="rId25"/>
    <p:sldId id="291" r:id="rId26"/>
    <p:sldId id="299" r:id="rId27"/>
    <p:sldId id="300" r:id="rId28"/>
    <p:sldId id="307" r:id="rId29"/>
    <p:sldId id="295" r:id="rId30"/>
    <p:sldId id="296" r:id="rId31"/>
    <p:sldId id="275" r:id="rId32"/>
    <p:sldId id="276" r:id="rId33"/>
    <p:sldId id="289" r:id="rId34"/>
    <p:sldId id="302" r:id="rId35"/>
    <p:sldId id="30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117"/>
    <a:srgbClr val="0089D6"/>
    <a:srgbClr val="7ECC2A"/>
    <a:srgbClr val="346296"/>
    <a:srgbClr val="1E86C1"/>
    <a:srgbClr val="2288BC"/>
    <a:srgbClr val="0019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29" autoAdjust="0"/>
  </p:normalViewPr>
  <p:slideViewPr>
    <p:cSldViewPr snapToGrid="0">
      <p:cViewPr varScale="1">
        <p:scale>
          <a:sx n="98" d="100"/>
          <a:sy n="98" d="100"/>
        </p:scale>
        <p:origin x="6821" y="86"/>
      </p:cViewPr>
      <p:guideLst/>
    </p:cSldViewPr>
  </p:slideViewPr>
  <p:notesTextViewPr>
    <p:cViewPr>
      <p:scale>
        <a:sx n="1" d="1"/>
        <a:sy n="1" d="1"/>
      </p:scale>
      <p:origin x="0" y="0"/>
    </p:cViewPr>
  </p:notesTextViewPr>
  <p:notesViewPr>
    <p:cSldViewPr snapToGrid="0">
      <p:cViewPr varScale="1">
        <p:scale>
          <a:sx n="93" d="100"/>
          <a:sy n="93" d="100"/>
        </p:scale>
        <p:origin x="10238"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72F738-24AB-764E-E3DF-D3681C445D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619D718-D647-6AEF-B8F8-04AC7F3E6C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9FED53-A867-404C-A654-2A600F95992E}" type="datetimeFigureOut">
              <a:rPr lang="en-GB" smtClean="0"/>
              <a:t>21/07/2023</a:t>
            </a:fld>
            <a:endParaRPr lang="en-GB"/>
          </a:p>
        </p:txBody>
      </p:sp>
      <p:sp>
        <p:nvSpPr>
          <p:cNvPr id="4" name="Footer Placeholder 3">
            <a:extLst>
              <a:ext uri="{FF2B5EF4-FFF2-40B4-BE49-F238E27FC236}">
                <a16:creationId xmlns:a16="http://schemas.microsoft.com/office/drawing/2014/main" id="{49B39024-6EE2-A630-8EB9-03DEE3A0758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A3DCE08-898F-A007-6F31-10179721BC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0901FD-E7E2-42EA-9E2C-56A4973B166D}" type="slidenum">
              <a:rPr lang="en-GB" smtClean="0"/>
              <a:t>‹#›</a:t>
            </a:fld>
            <a:endParaRPr lang="en-GB"/>
          </a:p>
        </p:txBody>
      </p:sp>
    </p:spTree>
    <p:extLst>
      <p:ext uri="{BB962C8B-B14F-4D97-AF65-F5344CB8AC3E}">
        <p14:creationId xmlns:p14="http://schemas.microsoft.com/office/powerpoint/2010/main" val="1760157235"/>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19:27.3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1 211,'22'0,"134"5,431 19,-214-10,-108-2,-236-10,0 0,54 13,-62-12,0 0,0-1,28-1,2 0,-1 6,2 0,22-7,-42 0,61 6,-27 1,1-3,68-5,-49 0,842 1,-897-2,58-10,-34 3,-41 7,147-16,-137 16,42-9,-42 6,41-4,-17 7,49-3,132-3,-206 7,-1-2,36-7,-31 5,36-3,226 6,-148 3,1220-1,-1227-6,-29-1,21 7,28-2,-35-10,-12 0,306-4,-378 14,61-11,12 0,27 0,-55 4,140 1,-93 6,-56 0,193-6,-88-6,-16 0,-30 13,-49 1,96-11,-85 1,107 2,-39-4,-42 0,314 8,-249 6,215-2,-310 6,-18 1,299-5,-204-3,1132 1,-1191 7,-14-1,-22-6,35 1,-32 12,-2-2,177-7,-145-5,-14 0,97 3,-103 4,37 2,397-7,-248-2,575 1,-819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19:31.00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44,'24'0,"6"0,50 5,154 26,-211-29,275 17,1-18,-163-2,1495 0,-1139 1,-303-9,-118 4,183-26,-110 17,-56 8,164 0,-159 7,-84-2,0 0,-1 0,1-1,0 0,10-5,-8 4,-1 0,0 0,15-1,15 1,59 5,-7 12,-61-9,48 4,119-9,-82 0,-116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0:18.1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45,'1'0,"-1"-1,1 1,0 0,0-1,-1 1,1-1,0 1,-1-1,1 1,-1-1,2-1,3-2,3-1,1 1,0 0,0 0,0 0,0 1,1 1,-1 0,19-2,7 2,40 3,-25 1,1747-1,-907-2,517 1,-1390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0:29.06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1 169,'1158'0,"-1112"2,56 10,21 1,-4-11,-50-2,72 10,-41 0,128-3,304-8,-513 2,32 6,-30-4,23 1,323-3,-178-2,519 1,-560-7,-33 1,468 3,-320 4,-184 6,-19 0,134 2,-85-3,72 5,152 6,2-17,-135-1,-97 8,-22-1,215-4,-170-3,10 13,-44-2,70 3,145 8,220-20,-257-2,-258 0,1-1,-1 1,1-2,13-4,-11 3,0 0,19-1,115-10,-89 3,-37 6,27-2,116-7,-151 14,0-2,19-5,18-2,25 4,101 4,-100 3,1986 1,-1078-3,3306 1,-4189-7,-5-1,-68 8,2 0,-1-1,50-9,121-19,-102 26,3-1,161-4,-207 8,-47-1,0 0,0 0,0-1,18-7,-15 5,23-4,5 4,75 4,-54 1,617-1,-539-7,-2 0,753 7,-395 1,-475 1,1 0,-1 2,1 0,32 13,-31-11,63 19,2-4,1-3,0-5,100 2,70-15,-99-2,414 2,-453-7,-10 1,472 5,-281 2,-205-9,-9 1,431 6,-251 2,556-1,-777-2,57-10,15-1,-1 13,5-1,-58-5,15-1,165 6,-129 1,-99-1,-1 0,0-2,25-6,-24 5,1 0,27-2,176 5,-105 3,-47-2,82-1,-37-12,-58 12,-17 0,65-9,-22-1,104-1,-116 9,12 1,114-11,-22-2,1 13,-128 2,-5-1,57-11,5-1,77 9,-16 0,65-4,-204 6,0 0,29-7,20-3,169 8,-140 6,34 6,-20 6,-24-7,-11-1,-49-2,-11-2,41 10,-32-3,0-1,48 4,-52-9,29 8,-33-5,0-2,26 1,19 2,-19-1,-35-5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0:34.2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84,'5'-1,"1"1,-1-1,9-3,9-1,149 1,-116 5,481 10,-392-3,203 13,4-4,-144 1,-153-11,31 6,-42-6,76 4,12-7,184 5,-253-9,-34 1,1 2,33 7,-30-4,41 2,-27-7,1-2,54-8,9 0,-27 4,-13 2,2-1,-58 2,18-6,13-2,31 4,112 4,-108 4,1300-1,-733-2,-425-7,-7 1,107 7,-305-1,0 0,29-8,8-1,57 4,-48 4,-16-4,-33 3,19 0,259 1,-151 3,620-1,-534-13,-33-1,110 13,-192 1,107-13,-73 2,305 7,-259 5,2271-1,-2369-8,-7 1,209 7,-279-1,0-1,1 0,18-7,-16 5,0 0,24-2,114 7,19-2,-130-5,3 0,52 5,-68 1,-17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1:19.4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1 127,'10'0,"1"1,0 1,16 4,11 2,43 0,117-3,-141-5,204 4,-5 14,-200-11,117 16,24 6,-139-21,72 1,61-10,-85 0,102 2,166-2,-170-6,67-1,-194 8,211-10,-47-7,2 16,-177 1,177-13,-39 0,335 11,-278 3,426-1,-592 7,-18-1,27-5,69 4,245 5,-295-11,178-6,-15-1,1159 7,-692 2,5246-1,-5648 8,-68-1,-51 7,-13 0,152 13,-333-23,200 9,2-14,-78 0,4399 1,-4477-4,105-18,21-3,6 19,-34 1,-178 4,793-21,-34 23,-427-2,-245-5,-20-1,-60 6,-1 0,0-2,0 1,0-1,12-5,21-7,28-8,-45 14,36-9,21 3,-41 4,-29 6,27-4,-33 8,156-15,-137 14,51-10,-50 7,44-4,23 2,28 0,441 7,-542 1,0 1,35 7,40 15,-73-18,281 82,-303-87,69 23,-46-14,1-2,45 10,0-2,-52-11,0-1,0 0,28 2,-3-6,72 6,-45 0,94-5,-82-2,374 12,60 7,2-18,-193-2,-183 2,-125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1:22.3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0,'0'1,"0"-1,0 1,0-1,0 1,0-1,1 1,-1-1,0 0,0 1,0-1,1 1,-1-1,0 1,0-1,1 0,-1 1,0-1,1 0,-1 1,0-1,1 0,-1 0,1 1,-1-1,1 0,-1 0,0 1,1-1,-1 0,1 0,-1 0,1 0,-1 0,1 0,13 3,0 0,0-1,24 0,-20-1,553 7,-277-8,511 21,-260 13,-309-17,156-3,-1-16,-98 0,2079 2,-2356 1,0 1,-1 0,28 9,12 1,-24-7,-8-1,42 2,193-7,-251 1,1 0,0-1,0 0,-1-1,1 0,0 0,-1-1,11-5,-2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1:31.1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0 239,'12'1,"1"0,-1 1,0 0,16 6,22 4,316 29,-116-16,112 18,-25-23,1-21,-124 0,262 1,-450-2,1-1,-2-1,38-11,-10 2,322-58,-209 48,-111 16,210-8,-93 8,-143 5,428-19,1092 21,-627 1,-843-1,435-8,5 2,-334 7,30-16,-16 1,323 14,-241 1,1570-1,-1520-17,-199 7,7-1,67-3,45 0,178-6,-166 14,51 0,1628 7,-1054-2,-847-1,56-10,3 0,-83 11,119-13,-56 5,134 1,-45 4,-141 3,125-6,-136 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6-18T14:21:35.05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86,'635'-7,"-65"0,-75 7,-314-14,-18 0,-98 13,95-4,270-3,-358 8,130-12,-80 2,502 3,-381 8,-210-1,0 1,40 7,-37-4,0-1,61-3,-39-1,-42 0,-1 1,0 0,0 1,0 0,-1 1,22 5,-19-2,1-1,-1 0,29 1,54-4,-61-2,56 6,-73-1,0 1,0 1,-1 1,34 15,-5-2,0-2,75 15,108 6,158-13,-188-16,286 6,-1-17,-157 0,946 1,-953-7,-33 0,692 5,-508 3,-454-2,1-1,32-7,-5 0,11-2,11-2,321-10,-205 22,22-1,-63-9,-31 2,492 1,-382 10,689-2,-897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F669C-0254-45E7-80AE-46706CDFBC01}" type="datetimeFigureOut">
              <a:rPr lang="en-GB" smtClean="0"/>
              <a:t>21/07/2023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655C52-5ADD-442F-840E-6AD4F7B897B0}" type="slidenum">
              <a:rPr lang="en-GB" smtClean="0"/>
              <a:t>‹#›</a:t>
            </a:fld>
            <a:endParaRPr lang="en-GB"/>
          </a:p>
        </p:txBody>
      </p:sp>
    </p:spTree>
    <p:extLst>
      <p:ext uri="{BB962C8B-B14F-4D97-AF65-F5344CB8AC3E}">
        <p14:creationId xmlns:p14="http://schemas.microsoft.com/office/powerpoint/2010/main" val="96844110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demos.</a:t>
            </a:r>
          </a:p>
        </p:txBody>
      </p:sp>
    </p:spTree>
    <p:extLst>
      <p:ext uri="{BB962C8B-B14F-4D97-AF65-F5344CB8AC3E}">
        <p14:creationId xmlns:p14="http://schemas.microsoft.com/office/powerpoint/2010/main" val="59839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4233328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err="1"/>
              <a:t>IUnsure</a:t>
            </a:r>
            <a:r>
              <a:rPr lang="en-GB" dirty="0"/>
              <a:t> of putting ‘Community’ in quotes as I see it only being called the ‘</a:t>
            </a:r>
            <a:r>
              <a:rPr lang="en-GB" dirty="0" err="1"/>
              <a:t>winget</a:t>
            </a:r>
            <a:r>
              <a:rPr lang="en-GB" dirty="0"/>
              <a:t> source’. But it looks to be maintained by the community.</a:t>
            </a:r>
          </a:p>
          <a:p>
            <a:pPr marL="228600" indent="-228600">
              <a:buFont typeface="+mj-lt"/>
              <a:buAutoNum type="arabicPeriod"/>
            </a:pPr>
            <a:r>
              <a:rPr lang="en-GB" dirty="0"/>
              <a:t>There are 10 </a:t>
            </a:r>
            <a:r>
              <a:rPr lang="en-GB" dirty="0" err="1"/>
              <a:t>WinGet</a:t>
            </a:r>
            <a:r>
              <a:rPr lang="en-GB" dirty="0"/>
              <a:t> Team and 9 Community Moderators.</a:t>
            </a:r>
          </a:p>
          <a:p>
            <a:pPr marL="228600" indent="-228600">
              <a:buFont typeface="+mj-lt"/>
              <a:buAutoNum type="arabicPeriod"/>
            </a:pPr>
            <a:endParaRPr lang="en-GB" dirty="0"/>
          </a:p>
        </p:txBody>
      </p:sp>
    </p:spTree>
    <p:extLst>
      <p:ext uri="{BB962C8B-B14F-4D97-AF65-F5344CB8AC3E}">
        <p14:creationId xmlns:p14="http://schemas.microsoft.com/office/powerpoint/2010/main" val="3318526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Moderators: Chocolatey Team 6 and 6 Community Moderators.</a:t>
            </a:r>
          </a:p>
          <a:p>
            <a:pPr marL="228600" indent="-228600">
              <a:buFont typeface="+mj-lt"/>
              <a:buAutoNum type="arabicPeriod"/>
            </a:pPr>
            <a:endParaRPr lang="en-GB" dirty="0"/>
          </a:p>
        </p:txBody>
      </p:sp>
    </p:spTree>
    <p:extLst>
      <p:ext uri="{BB962C8B-B14F-4D97-AF65-F5344CB8AC3E}">
        <p14:creationId xmlns:p14="http://schemas.microsoft.com/office/powerpoint/2010/main" val="2242395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20</a:t>
            </a:r>
          </a:p>
        </p:txBody>
      </p:sp>
    </p:spTree>
    <p:extLst>
      <p:ext uri="{BB962C8B-B14F-4D97-AF65-F5344CB8AC3E}">
        <p14:creationId xmlns:p14="http://schemas.microsoft.com/office/powerpoint/2010/main" val="271920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Deployment may be easier but only comes with Windows 11 out of the box. But can also be installed via Chocolatey which I’d argue is the least painful way of doing it. Getting </a:t>
            </a:r>
            <a:r>
              <a:rPr lang="en-GB" dirty="0" err="1"/>
              <a:t>WinGet</a:t>
            </a:r>
            <a:r>
              <a:rPr lang="en-GB" dirty="0"/>
              <a:t> onto a computer isn’t rocket science, but it’s not what I’d call easy.</a:t>
            </a:r>
          </a:p>
          <a:p>
            <a:pPr marL="228600" indent="-228600">
              <a:buFont typeface="+mj-lt"/>
              <a:buAutoNum type="arabicPeriod"/>
            </a:pPr>
            <a:r>
              <a:rPr lang="en-GB" dirty="0"/>
              <a:t>Some organizations like the ‘do anything you want with it. MIT license. </a:t>
            </a:r>
          </a:p>
          <a:p>
            <a:pPr marL="228600" indent="-228600">
              <a:buFont typeface="+mj-lt"/>
              <a:buAutoNum type="arabicPeriod"/>
            </a:pPr>
            <a:r>
              <a:rPr lang="en-GB" dirty="0"/>
              <a:t>The tool has the Microsoft Store source that needs to be removed if you don’t want prompted to accept the terms of using it. Documentation uses Azure as the deployment area.</a:t>
            </a:r>
          </a:p>
          <a:p>
            <a:pPr marL="228600" indent="-228600">
              <a:buFont typeface="+mj-lt"/>
              <a:buAutoNum type="arabicPeriod"/>
            </a:pPr>
            <a:r>
              <a:rPr lang="en-GB" dirty="0"/>
              <a:t>I can’t see how you could make the manifests internal unless you rewrote them each time. They would then be stored separately from the binary files which may be desirable but isn’t a single transportable unit.</a:t>
            </a:r>
          </a:p>
          <a:p>
            <a:pPr marL="228600" indent="-228600">
              <a:buFont typeface="+mj-lt"/>
              <a:buAutoNum type="arabicPeriod"/>
            </a:pPr>
            <a:r>
              <a:rPr lang="en-GB" dirty="0"/>
              <a:t>There is no repository manager support outside of the winget.pro and the </a:t>
            </a:r>
            <a:r>
              <a:rPr lang="en-GB" dirty="0" err="1"/>
              <a:t>WinGet</a:t>
            </a:r>
            <a:r>
              <a:rPr lang="en-GB" dirty="0"/>
              <a:t> CLI REST Source which requires Azure.</a:t>
            </a:r>
          </a:p>
          <a:p>
            <a:pPr marL="228600" indent="-228600">
              <a:buFont typeface="+mj-lt"/>
              <a:buAutoNum type="arabicPeriod"/>
            </a:pPr>
            <a:r>
              <a:rPr lang="en-GB" dirty="0"/>
              <a:t>If you need support, help with issues, training etc. then you are on your own. There is no support with the tool. SLA’s or prioritisation with issues</a:t>
            </a:r>
          </a:p>
          <a:p>
            <a:pPr marL="228600" indent="-228600">
              <a:buFont typeface="+mj-lt"/>
              <a:buAutoNum type="arabicPeriod"/>
            </a:pPr>
            <a:endParaRPr lang="en-GB" dirty="0"/>
          </a:p>
        </p:txBody>
      </p:sp>
    </p:spTree>
    <p:extLst>
      <p:ext uri="{BB962C8B-B14F-4D97-AF65-F5344CB8AC3E}">
        <p14:creationId xmlns:p14="http://schemas.microsoft.com/office/powerpoint/2010/main" val="323615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Deployment is via code, MSI or </a:t>
            </a:r>
            <a:r>
              <a:rPr lang="en-GB" dirty="0" err="1"/>
              <a:t>WinGet</a:t>
            </a:r>
            <a:r>
              <a:rPr lang="en-GB" dirty="0"/>
              <a:t>.</a:t>
            </a:r>
          </a:p>
          <a:p>
            <a:pPr marL="228600" indent="-228600">
              <a:buFont typeface="+mj-lt"/>
              <a:buAutoNum type="arabicPeriod"/>
            </a:pPr>
            <a:r>
              <a:rPr lang="en-GB" dirty="0"/>
              <a:t>While there is a licensed edition of Chocolatey CLI, many organisations use the free and open-source version. The free Apache 2 license is important for them.</a:t>
            </a:r>
          </a:p>
          <a:p>
            <a:pPr marL="228600" indent="-228600">
              <a:buFont typeface="+mj-lt"/>
              <a:buAutoNum type="arabicPeriod"/>
            </a:pPr>
            <a:r>
              <a:rPr lang="en-GB" dirty="0"/>
              <a:t>Chocolatey products are not written to be tied to any one product, cloud solution, repository manager, integrations etc. It’s philosophy is top be a tool you can use in your current workflow.</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You can have a completely internal setup for Chocolatey and many companies do. It’s quoted that the packages that are on the Chocolatey Community Repository are a fraction of those made available internally.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Business support includes </a:t>
            </a:r>
            <a:r>
              <a:rPr lang="en-US" dirty="0">
                <a:latin typeface="Open Sans" panose="020B0606030504020204" pitchFamily="34" charset="0"/>
                <a:ea typeface="Open Sans" panose="020B0606030504020204" pitchFamily="34" charset="0"/>
                <a:cs typeface="Open Sans" panose="020B0606030504020204" pitchFamily="34" charset="0"/>
              </a:rPr>
              <a:t>a Support Team, Product Lifecycle, SLA’s and a median wait time of 12 minutes (June 2023). That was a plug. I admit it.</a:t>
            </a:r>
            <a:endParaRPr lang="en-GB" dirty="0"/>
          </a:p>
        </p:txBody>
      </p:sp>
    </p:spTree>
    <p:extLst>
      <p:ext uri="{BB962C8B-B14F-4D97-AF65-F5344CB8AC3E}">
        <p14:creationId xmlns:p14="http://schemas.microsoft.com/office/powerpoint/2010/main" val="1309785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25</a:t>
            </a:r>
          </a:p>
        </p:txBody>
      </p:sp>
    </p:spTree>
    <p:extLst>
      <p:ext uri="{BB962C8B-B14F-4D97-AF65-F5344CB8AC3E}">
        <p14:creationId xmlns:p14="http://schemas.microsoft.com/office/powerpoint/2010/main" val="3109780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Private </a:t>
            </a:r>
            <a:r>
              <a:rPr lang="en-US" dirty="0" err="1"/>
              <a:t>WinGet</a:t>
            </a:r>
            <a:r>
              <a:rPr lang="en-US" dirty="0"/>
              <a:t> builds do not have telemetry enabled.</a:t>
            </a:r>
          </a:p>
          <a:p>
            <a:pPr marL="171450" indent="-171450">
              <a:buFont typeface="Arial" panose="020B0604020202020204" pitchFamily="34" charset="0"/>
              <a:buChar char="•"/>
            </a:pPr>
            <a:r>
              <a:rPr lang="en-US" dirty="0"/>
              <a:t>Windows 10 set to Required data means </a:t>
            </a:r>
            <a:r>
              <a:rPr lang="en-US" dirty="0" err="1"/>
              <a:t>WinGet</a:t>
            </a:r>
            <a:r>
              <a:rPr lang="en-US" dirty="0"/>
              <a:t> will not send data back.</a:t>
            </a:r>
          </a:p>
          <a:p>
            <a:pPr marL="171450" indent="-171450">
              <a:buFont typeface="Arial" panose="020B0604020202020204" pitchFamily="34" charset="0"/>
              <a:buChar char="•"/>
            </a:pPr>
            <a:r>
              <a:rPr lang="en-US" dirty="0"/>
              <a:t>Dependent package ‘</a:t>
            </a:r>
            <a:r>
              <a:rPr lang="en-US" dirty="0" err="1"/>
              <a:t>Microsoft.Ui.Xaml</a:t>
            </a:r>
            <a:r>
              <a:rPr lang="en-US" dirty="0"/>
              <a:t> collects telemetry data with no way to opt-out (that I could find).</a:t>
            </a:r>
            <a:endParaRPr lang="en-GB" dirty="0"/>
          </a:p>
        </p:txBody>
      </p:sp>
    </p:spTree>
    <p:extLst>
      <p:ext uri="{BB962C8B-B14F-4D97-AF65-F5344CB8AC3E}">
        <p14:creationId xmlns:p14="http://schemas.microsoft.com/office/powerpoint/2010/main" val="2415207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00247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92039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10</a:t>
            </a:r>
          </a:p>
        </p:txBody>
      </p:sp>
    </p:spTree>
    <p:extLst>
      <p:ext uri="{BB962C8B-B14F-4D97-AF65-F5344CB8AC3E}">
        <p14:creationId xmlns:p14="http://schemas.microsoft.com/office/powerpoint/2010/main" val="37945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dirty="0"/>
              <a:t>Deployment may be easier but only comes with Windows 11 out of the box. But can also be installed via Chocolatey which I’d argue is the least painful way of doing it. Getting </a:t>
            </a:r>
            <a:r>
              <a:rPr lang="en-GB" dirty="0" err="1"/>
              <a:t>WinGet</a:t>
            </a:r>
            <a:r>
              <a:rPr lang="en-GB" dirty="0"/>
              <a:t> onto a computer isn’t rocket science, but it’s not what I’d call easy.</a:t>
            </a:r>
          </a:p>
          <a:p>
            <a:pPr marL="228600" indent="-228600">
              <a:buFont typeface="+mj-lt"/>
              <a:buAutoNum type="arabicPeriod"/>
            </a:pPr>
            <a:r>
              <a:rPr lang="en-GB" dirty="0"/>
              <a:t>Some organizations like the ‘do anything you want with it’. MIT license. </a:t>
            </a:r>
          </a:p>
          <a:p>
            <a:pPr marL="228600" indent="-228600">
              <a:buFont typeface="+mj-lt"/>
              <a:buAutoNum type="arabicPeriod"/>
            </a:pPr>
            <a:r>
              <a:rPr lang="en-GB" dirty="0"/>
              <a:t>The tool has the Microsoft Store source that needs to be removed if you don’t want prompted to accept the terms of using it. Documentation uses Azure as the deployment area.</a:t>
            </a:r>
          </a:p>
          <a:p>
            <a:pPr marL="228600" indent="-228600">
              <a:buFont typeface="+mj-lt"/>
              <a:buAutoNum type="arabicPeriod"/>
            </a:pPr>
            <a:r>
              <a:rPr lang="en-GB" dirty="0"/>
              <a:t>I can’t see how you could make the manifests internal unless you rewrote them each time. They would then be stored separately from the binary files which may be desirable but isn’t a single transportable unit.</a:t>
            </a:r>
          </a:p>
          <a:p>
            <a:pPr marL="228600" indent="-228600">
              <a:buFont typeface="+mj-lt"/>
              <a:buAutoNum type="arabicPeriod"/>
            </a:pPr>
            <a:r>
              <a:rPr lang="en-GB" dirty="0"/>
              <a:t>There is no repository manager support outside of the winget.pro and the </a:t>
            </a:r>
            <a:r>
              <a:rPr lang="en-GB" dirty="0" err="1"/>
              <a:t>WinGet</a:t>
            </a:r>
            <a:r>
              <a:rPr lang="en-GB" dirty="0"/>
              <a:t> CLI REST Source which requires Azure.</a:t>
            </a:r>
          </a:p>
          <a:p>
            <a:pPr marL="228600" indent="-228600">
              <a:buFont typeface="+mj-lt"/>
              <a:buAutoNum type="arabicPeriod"/>
            </a:pPr>
            <a:r>
              <a:rPr lang="en-GB" dirty="0"/>
              <a:t>If you need support, help with issues, training etc. then you are on your own. There is no support with the tool. SLA’s or prioritisation with issues</a:t>
            </a:r>
          </a:p>
          <a:p>
            <a:pPr marL="228600" indent="-228600">
              <a:buFont typeface="+mj-lt"/>
              <a:buAutoNum type="arabicPeriod"/>
            </a:pPr>
            <a:endParaRPr lang="en-GB" dirty="0"/>
          </a:p>
        </p:txBody>
      </p:sp>
    </p:spTree>
    <p:extLst>
      <p:ext uri="{BB962C8B-B14F-4D97-AF65-F5344CB8AC3E}">
        <p14:creationId xmlns:p14="http://schemas.microsoft.com/office/powerpoint/2010/main" val="9379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Chocolatey PowerShell modules in the official Chocolatey Community.</a:t>
            </a:r>
          </a:p>
          <a:p>
            <a:pPr marL="171450" indent="-171450">
              <a:buFont typeface="Arial" panose="020B0604020202020204" pitchFamily="34" charset="0"/>
              <a:buChar char="•"/>
            </a:pPr>
            <a:r>
              <a:rPr lang="en-GB" dirty="0" err="1"/>
              <a:t>PackageManagement</a:t>
            </a:r>
            <a:r>
              <a:rPr lang="en-GB" dirty="0"/>
              <a:t> is now </a:t>
            </a:r>
            <a:r>
              <a:rPr lang="en-GB" dirty="0" err="1"/>
              <a:t>AnyPackage</a:t>
            </a:r>
            <a:r>
              <a:rPr lang="en-GB" dirty="0"/>
              <a:t>.</a:t>
            </a:r>
          </a:p>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105521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err="1"/>
              <a:t>WinGet</a:t>
            </a:r>
            <a:r>
              <a:rPr lang="en-GB" dirty="0"/>
              <a:t> needs a REST API to query.</a:t>
            </a:r>
          </a:p>
          <a:p>
            <a:pPr marL="171450" indent="-171450">
              <a:buFont typeface="Arial" panose="020B0604020202020204" pitchFamily="34" charset="0"/>
              <a:buChar char="•"/>
            </a:pPr>
            <a:r>
              <a:rPr lang="en-GB" dirty="0" err="1"/>
              <a:t>WinGet</a:t>
            </a:r>
            <a:r>
              <a:rPr lang="en-GB" dirty="0"/>
              <a:t> allows you to specify a folder of manifests but only for the same software.</a:t>
            </a:r>
          </a:p>
          <a:p>
            <a:pPr marL="628650" lvl="1" indent="-171450">
              <a:buFont typeface="Arial" panose="020B0604020202020204" pitchFamily="34" charset="0"/>
              <a:buChar char="•"/>
            </a:pPr>
            <a:r>
              <a:rPr lang="en-GB" dirty="0"/>
              <a:t>Mixing software manifests in the same folder causes a unhelpful error.</a:t>
            </a:r>
          </a:p>
          <a:p>
            <a:pPr marL="628650" lvl="1" indent="-171450">
              <a:buFont typeface="Arial" panose="020B0604020202020204" pitchFamily="34" charset="0"/>
              <a:buChar char="•"/>
            </a:pPr>
            <a:r>
              <a:rPr lang="en-GB" dirty="0"/>
              <a:t>Doesn’t support UNC paths - https://github.com/microsoft/winget-cli/issues/160</a:t>
            </a:r>
          </a:p>
          <a:p>
            <a:pPr marL="171450" indent="-171450">
              <a:buFont typeface="Arial" panose="020B0604020202020204" pitchFamily="34" charset="0"/>
              <a:buChar char="•"/>
            </a:pPr>
            <a:r>
              <a:rPr lang="en-GB" dirty="0"/>
              <a:t>You cannot setup a local folder as a manifest source for multiple packages.</a:t>
            </a:r>
          </a:p>
          <a:p>
            <a:pPr marL="628650" lvl="1" indent="-171450">
              <a:buFont typeface="Arial" panose="020B0604020202020204" pitchFamily="34" charset="0"/>
              <a:buChar char="•"/>
            </a:pPr>
            <a:r>
              <a:rPr lang="en-GB" dirty="0"/>
              <a:t>A local folder can be a repository, but you must set it up as a repository (with the format, .</a:t>
            </a:r>
            <a:r>
              <a:rPr lang="en-GB" dirty="0" err="1"/>
              <a:t>msix</a:t>
            </a:r>
            <a:r>
              <a:rPr lang="en-GB" dirty="0"/>
              <a:t> file etc.). This wasn’t a supported option but something that was suggested by a community user.</a:t>
            </a:r>
          </a:p>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1841857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is for native integrations.</a:t>
            </a:r>
          </a:p>
          <a:p>
            <a:pPr marL="171450" indent="-171450">
              <a:buFont typeface="Arial" panose="020B0604020202020204" pitchFamily="34" charset="0"/>
              <a:buChar char="•"/>
            </a:pPr>
            <a:r>
              <a:rPr lang="en-GB" dirty="0" err="1"/>
              <a:t>CFEngine</a:t>
            </a:r>
            <a:r>
              <a:rPr lang="en-GB" dirty="0"/>
              <a:t> is a popular one listed a lot but it doesn’t have official support for either so no point listing it. It does have community written Chocolatey integrations but they are ad-hoc scripts here and there.</a:t>
            </a:r>
          </a:p>
          <a:p>
            <a:pPr marL="171450" indent="-171450">
              <a:buFont typeface="Arial" panose="020B0604020202020204" pitchFamily="34" charset="0"/>
              <a:buChar char="•"/>
            </a:pPr>
            <a:r>
              <a:rPr lang="en-GB" dirty="0"/>
              <a:t>SCCM doesn’t have native integration but it’s worth talking about. You can use both </a:t>
            </a:r>
            <a:r>
              <a:rPr lang="en-GB" dirty="0" err="1"/>
              <a:t>WinGet</a:t>
            </a:r>
            <a:r>
              <a:rPr lang="en-GB" dirty="0"/>
              <a:t> and Chocolatey CLI commands from that.</a:t>
            </a:r>
          </a:p>
          <a:p>
            <a:pPr marL="171450" indent="-171450">
              <a:buFont typeface="Arial" panose="020B0604020202020204" pitchFamily="34" charset="0"/>
              <a:buChar char="•"/>
            </a:pPr>
            <a:r>
              <a:rPr lang="en-GB" dirty="0" err="1"/>
              <a:t>WinGet</a:t>
            </a:r>
            <a:r>
              <a:rPr lang="en-GB" dirty="0"/>
              <a:t> doesn’t appear to have an official DSC resource that can be used - https://github.com/microsoft/winget-cli/issues/2697</a:t>
            </a:r>
          </a:p>
          <a:p>
            <a:pPr marL="171450" indent="-171450">
              <a:buFont typeface="Arial" panose="020B0604020202020204" pitchFamily="34" charset="0"/>
              <a:buChar char="•"/>
            </a:pPr>
            <a:r>
              <a:rPr lang="en-GB" dirty="0"/>
              <a:t>Ansible cannot have a </a:t>
            </a:r>
            <a:r>
              <a:rPr lang="en-GB" dirty="0" err="1"/>
              <a:t>WinGet</a:t>
            </a:r>
            <a:r>
              <a:rPr lang="en-GB" dirty="0"/>
              <a:t> playbook as they test on Windows Server versions which </a:t>
            </a:r>
            <a:r>
              <a:rPr lang="en-GB" dirty="0" err="1"/>
              <a:t>WinGet</a:t>
            </a:r>
            <a:r>
              <a:rPr lang="en-GB" dirty="0"/>
              <a:t> does not support - https://github.com/ansible-collections/community.windows/issues/89#issuecomment-1266054035. It also doesn’t run under </a:t>
            </a:r>
            <a:r>
              <a:rPr lang="en-GB" dirty="0" err="1"/>
              <a:t>WinRM</a:t>
            </a:r>
            <a:r>
              <a:rPr lang="en-GB" dirty="0"/>
              <a:t>.</a:t>
            </a:r>
          </a:p>
          <a:p>
            <a:pPr marL="171450" indent="-171450">
              <a:buFont typeface="Arial" panose="020B0604020202020204" pitchFamily="34" charset="0"/>
              <a:buChar char="•"/>
            </a:pPr>
            <a:r>
              <a:rPr lang="en-GB" dirty="0"/>
              <a:t>There is a new Puppet module for called `</a:t>
            </a:r>
            <a:r>
              <a:rPr lang="en-GB" dirty="0" err="1"/>
              <a:t>wingetpkg</a:t>
            </a:r>
            <a:r>
              <a:rPr lang="en-GB" dirty="0"/>
              <a:t>` (https://forge.puppet.com/modules/voss2000/wingetpkg/1.2.1/readme). It’s only a week old.</a:t>
            </a:r>
          </a:p>
          <a:p>
            <a:pPr marL="171450" indent="-171450">
              <a:buFont typeface="Arial" panose="020B0604020202020204" pitchFamily="34" charset="0"/>
              <a:buChar char="•"/>
            </a:pPr>
            <a:r>
              <a:rPr lang="en-GB" dirty="0"/>
              <a:t>Chef. There is a community recipe that allows installation but looks like it has been abandoned - https://github.com/thumperward/winget_package</a:t>
            </a:r>
          </a:p>
          <a:p>
            <a:pPr marL="171450" indent="-171450">
              <a:buFont typeface="Arial" panose="020B0604020202020204" pitchFamily="34" charset="0"/>
              <a:buChar char="•"/>
            </a:pPr>
            <a:r>
              <a:rPr lang="en-GB" dirty="0"/>
              <a:t>Octopus Deploy. Very strange that </a:t>
            </a:r>
            <a:r>
              <a:rPr lang="en-GB" dirty="0" err="1"/>
              <a:t>WinGet</a:t>
            </a:r>
            <a:r>
              <a:rPr lang="en-GB" dirty="0"/>
              <a:t> isn’t a supported template.</a:t>
            </a:r>
          </a:p>
          <a:p>
            <a:pPr marL="171450" indent="-171450">
              <a:buFont typeface="Arial" panose="020B0604020202020204" pitchFamily="34" charset="0"/>
              <a:buChar char="•"/>
            </a:pPr>
            <a:r>
              <a:rPr lang="en-GB" dirty="0" err="1"/>
              <a:t>SaltStack</a:t>
            </a:r>
            <a:r>
              <a:rPr lang="en-GB" dirty="0"/>
              <a:t>. As </a:t>
            </a:r>
            <a:r>
              <a:rPr lang="en-GB" dirty="0" err="1"/>
              <a:t>WinGet</a:t>
            </a:r>
            <a:r>
              <a:rPr lang="en-GB" dirty="0"/>
              <a:t> doesn’t support Windows Server operating systems, support is not being added at this time.</a:t>
            </a:r>
          </a:p>
          <a:p>
            <a:pPr marL="171450" indent="-171450">
              <a:buFont typeface="Arial" panose="020B0604020202020204" pitchFamily="34" charset="0"/>
              <a:buChar char="•"/>
            </a:pPr>
            <a:endParaRPr lang="en-GB" dirty="0"/>
          </a:p>
          <a:p>
            <a:pPr marL="0" indent="0">
              <a:buFont typeface="Arial" panose="020B0604020202020204" pitchFamily="34" charset="0"/>
              <a:buNone/>
            </a:pPr>
            <a:r>
              <a:rPr lang="en-GB" dirty="0"/>
              <a:t>This is a list of repository managers that support multiple repository types. </a:t>
            </a:r>
          </a:p>
          <a:p>
            <a:endParaRPr lang="en-GB" dirty="0"/>
          </a:p>
          <a:p>
            <a:pPr marL="171450" indent="-171450">
              <a:buFont typeface="Arial" panose="020B0604020202020204" pitchFamily="34" charset="0"/>
              <a:buChar char="•"/>
            </a:pPr>
            <a:r>
              <a:rPr lang="en-GB" dirty="0"/>
              <a:t>Artifactory – doesn’t support </a:t>
            </a:r>
            <a:r>
              <a:rPr lang="en-GB" dirty="0" err="1"/>
              <a:t>WinGet</a:t>
            </a:r>
            <a:r>
              <a:rPr lang="en-GB" dirty="0"/>
              <a:t> feeds (https://jfrog.atlassian.net/browse/RTFACT-22211)</a:t>
            </a:r>
          </a:p>
          <a:p>
            <a:pPr marL="171450" indent="-171450">
              <a:buFont typeface="Arial" panose="020B0604020202020204" pitchFamily="34" charset="0"/>
              <a:buChar char="•"/>
            </a:pPr>
            <a:r>
              <a:rPr lang="en-GB" dirty="0" err="1"/>
              <a:t>MyGet</a:t>
            </a:r>
            <a:r>
              <a:rPr lang="en-GB" dirty="0"/>
              <a:t> – can’t find anything on that.</a:t>
            </a:r>
          </a:p>
          <a:p>
            <a:pPr marL="171450" indent="-171450">
              <a:buFont typeface="Arial" panose="020B0604020202020204" pitchFamily="34" charset="0"/>
              <a:buChar char="•"/>
            </a:pPr>
            <a:r>
              <a:rPr lang="en-GB" dirty="0"/>
              <a:t>Nexus – can’t find anything on that.</a:t>
            </a:r>
          </a:p>
          <a:p>
            <a:pPr marL="171450" indent="-171450">
              <a:buFont typeface="Arial" panose="020B0604020202020204" pitchFamily="34" charset="0"/>
              <a:buChar char="•"/>
            </a:pPr>
            <a:r>
              <a:rPr lang="en-GB" dirty="0"/>
              <a:t>GitHub Packages – can’t find anything on that for </a:t>
            </a:r>
            <a:r>
              <a:rPr lang="en-GB" dirty="0" err="1"/>
              <a:t>WinGet</a:t>
            </a:r>
            <a:r>
              <a:rPr lang="en-GB" dirty="0"/>
              <a:t> - https://docs.github.com/en/packages/learn-github-packages/introduction-to-github-packages</a:t>
            </a:r>
          </a:p>
          <a:p>
            <a:pPr marL="171450" indent="-171450">
              <a:buFont typeface="Arial" panose="020B0604020202020204" pitchFamily="34" charset="0"/>
              <a:buChar char="•"/>
            </a:pPr>
            <a:r>
              <a:rPr lang="en-GB" dirty="0" err="1"/>
              <a:t>ProGet</a:t>
            </a:r>
            <a:r>
              <a:rPr lang="en-GB" dirty="0"/>
              <a:t> – doesn’t support it - https://forums.inedo.com/topic/3257/support-for-winget-feed/10</a:t>
            </a:r>
          </a:p>
          <a:p>
            <a:pPr marL="171450" indent="-171450">
              <a:buFont typeface="Arial" panose="020B0604020202020204" pitchFamily="34" charset="0"/>
              <a:buChar char="•"/>
            </a:pPr>
            <a:r>
              <a:rPr lang="en-GB" dirty="0"/>
              <a:t>Azure Artifacts – only supports NuGet, </a:t>
            </a:r>
            <a:r>
              <a:rPr lang="en-GB" dirty="0" err="1"/>
              <a:t>npm</a:t>
            </a:r>
            <a:r>
              <a:rPr lang="en-GB" dirty="0"/>
              <a:t>, and Maven packages - https://azuredevopslabs.com/labs/azuredevops/packagemanagement/</a:t>
            </a:r>
          </a:p>
          <a:p>
            <a:pPr marL="171450" indent="-171450">
              <a:buFont typeface="Arial" panose="020B0604020202020204" pitchFamily="34" charset="0"/>
              <a:buChar char="•"/>
            </a:pPr>
            <a:r>
              <a:rPr lang="en-GB" dirty="0" err="1"/>
              <a:t>Cloudsmith</a:t>
            </a:r>
            <a:r>
              <a:rPr lang="en-GB" dirty="0"/>
              <a:t> – doesn’t support it yet - https://help.cloudsmith.io/docs/supported-formats</a:t>
            </a:r>
          </a:p>
          <a:p>
            <a:pPr marL="171450" indent="-171450">
              <a:buFont typeface="Arial" panose="020B0604020202020204" pitchFamily="34" charset="0"/>
              <a:buChar char="•"/>
            </a:pPr>
            <a:r>
              <a:rPr lang="en-GB" dirty="0"/>
              <a:t>Feedz.io – doesn’t support it - https://feedz.io/features</a:t>
            </a:r>
          </a:p>
          <a:p>
            <a:pPr marL="171450" indent="-171450">
              <a:buFont typeface="Arial" panose="020B0604020202020204" pitchFamily="34" charset="0"/>
              <a:buChar char="•"/>
            </a:pPr>
            <a:r>
              <a:rPr lang="en-GB" dirty="0"/>
              <a:t>Nuget.org – cannot find anything but as it’s a NuGet repository, I assume it doesn’t support it.</a:t>
            </a:r>
          </a:p>
          <a:p>
            <a:pPr marL="171450" indent="-171450">
              <a:buFont typeface="Arial" panose="020B0604020202020204" pitchFamily="34" charset="0"/>
              <a:buChar char="•"/>
            </a:pPr>
            <a:r>
              <a:rPr lang="en-GB" dirty="0"/>
              <a:t>GitLab Package Registry – not supported - https://gitlab.com/gitlab-org/gitlab/-/issues/346882</a:t>
            </a:r>
          </a:p>
          <a:p>
            <a:pPr marL="171450" indent="-171450">
              <a:buFont typeface="Arial" panose="020B0604020202020204" pitchFamily="34" charset="0"/>
              <a:buChar char="•"/>
            </a:pPr>
            <a:r>
              <a:rPr lang="en-GB" dirty="0"/>
              <a:t>There is also winget.pro but it doesn’t support multiple repository types so wasn’t included here.</a:t>
            </a:r>
          </a:p>
          <a:p>
            <a:pPr marL="0" indent="0">
              <a:buFont typeface="Arial" panose="020B0604020202020204" pitchFamily="34" charset="0"/>
              <a:buNone/>
            </a:pPr>
            <a:endParaRPr lang="en-GB" dirty="0"/>
          </a:p>
        </p:txBody>
      </p:sp>
    </p:spTree>
    <p:extLst>
      <p:ext uri="{BB962C8B-B14F-4D97-AF65-F5344CB8AC3E}">
        <p14:creationId xmlns:p14="http://schemas.microsoft.com/office/powerpoint/2010/main" val="2792148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15</a:t>
            </a:r>
          </a:p>
        </p:txBody>
      </p:sp>
    </p:spTree>
    <p:extLst>
      <p:ext uri="{BB962C8B-B14F-4D97-AF65-F5344CB8AC3E}">
        <p14:creationId xmlns:p14="http://schemas.microsoft.com/office/powerpoint/2010/main" val="303363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Tree>
    <p:extLst>
      <p:ext uri="{BB962C8B-B14F-4D97-AF65-F5344CB8AC3E}">
        <p14:creationId xmlns:p14="http://schemas.microsoft.com/office/powerpoint/2010/main" val="3506428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EF76-1F38-239E-5DA4-0CEE24DFFF36}"/>
              </a:ext>
            </a:extLst>
          </p:cNvPr>
          <p:cNvSpPr>
            <a:spLocks noGrp="1"/>
          </p:cNvSpPr>
          <p:nvPr>
            <p:ph type="ctrTitle"/>
          </p:nvPr>
        </p:nvSpPr>
        <p:spPr>
          <a:xfrm>
            <a:off x="1524000" y="1122363"/>
            <a:ext cx="9144000" cy="2387600"/>
          </a:xfrm>
        </p:spPr>
        <p:txBody>
          <a:bodyPr anchor="b"/>
          <a:lstStyle>
            <a:lvl1pPr algn="ctr">
              <a:defRPr sz="6000">
                <a:effectLst>
                  <a:outerShdw blurRad="38100" dist="38100" dir="2700000" algn="tl">
                    <a:srgbClr val="000000">
                      <a:alpha val="43137"/>
                    </a:srgbClr>
                  </a:outerShdw>
                </a:effectLst>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24861244-87E6-94EB-3156-277E62933EE3}"/>
              </a:ext>
            </a:extLst>
          </p:cNvPr>
          <p:cNvSpPr>
            <a:spLocks noGrp="1"/>
          </p:cNvSpPr>
          <p:nvPr>
            <p:ph type="subTitle" idx="1"/>
          </p:nvPr>
        </p:nvSpPr>
        <p:spPr>
          <a:xfrm>
            <a:off x="1524000" y="3602038"/>
            <a:ext cx="9144000" cy="1655762"/>
          </a:xfrm>
        </p:spPr>
        <p:txBody>
          <a:bodyPr>
            <a:normAutofit/>
          </a:bodyPr>
          <a:lstStyle>
            <a:lvl1pPr marL="0" indent="0" algn="ctr">
              <a:buNone/>
              <a:defRPr sz="3200">
                <a:solidFill>
                  <a:srgbClr val="7ECC2A"/>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3114948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21DC-DEEF-30B8-B74B-9CCA323B9B0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4545CD1-59A1-4671-9B21-F2A0C5B425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78913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1B04F-7F5C-C475-12FB-332340A02A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DFF8A64-7DA5-15F8-77FF-9683CDD62D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20298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135234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10646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01651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5031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10209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72799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487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9526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D2779-5811-B151-1799-CC7C1A555BD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FCDC2F7-2ECB-FA66-4A68-6099FC34689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428207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04818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850882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4218818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E567-6B09-3812-676A-70FDF5C5A4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A033801-F02B-2599-CB6F-35BBD091E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7C4C7A-7CB7-929A-A0F1-F98637215416}"/>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FAE4A112-4C71-51A6-1DE2-BAB3CDE04D8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D826CBA-E52B-3416-68A8-7E91069BC989}"/>
              </a:ext>
            </a:extLst>
          </p:cNvPr>
          <p:cNvSpPr>
            <a:spLocks noGrp="1"/>
          </p:cNvSpPr>
          <p:nvPr>
            <p:ph type="sldNum" sz="quarter" idx="12"/>
          </p:nvPr>
        </p:nvSpPr>
        <p:spPr>
          <a:xfrm>
            <a:off x="8610600" y="6356350"/>
            <a:ext cx="2743200" cy="365125"/>
          </a:xfrm>
          <a:prstGeom prst="rect">
            <a:avLst/>
          </a:prstGeom>
        </p:spPr>
        <p:txBody>
          <a:bodyPr/>
          <a:lstStyle/>
          <a:p>
            <a:fld id="{7910D4C5-218A-4A28-959C-FE7270675419}" type="slidenum">
              <a:rPr lang="en-GB" smtClean="0"/>
              <a:t>‹#›</a:t>
            </a:fld>
            <a:endParaRPr lang="en-GB"/>
          </a:p>
        </p:txBody>
      </p:sp>
    </p:spTree>
    <p:extLst>
      <p:ext uri="{BB962C8B-B14F-4D97-AF65-F5344CB8AC3E}">
        <p14:creationId xmlns:p14="http://schemas.microsoft.com/office/powerpoint/2010/main" val="211006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BF14-02D4-8D77-5D35-7F1C2067F1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A8EEC5-EF43-8D4B-9DCA-B22FE41819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D318DD-C74A-2CE9-91F0-E08949043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22070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4BF9-E58C-D08C-62ED-DC18924FE02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C84CDC6-4F6D-8662-B40A-C1E1F7F157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260C70-D136-9EE3-404A-AE74F58B60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4A0CBE8-16ED-136D-A5AC-C1EAACDE1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0A3B9A-8CB8-9404-0A19-F73A653757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9398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09E01-3232-3581-116B-3749E380C26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6849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953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121C-93B5-4C7F-6D33-06C2DDF657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02E79A8-9DCB-FCBA-22C7-0F5C68C9ED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35C92A4-6BD4-54C5-749B-1A24CF3277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2322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3C34-C280-1F86-0AFD-38B45E44A3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51CC3E-311B-0F99-121D-01BA8C806D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F2071D1-A004-5F6A-D1F3-27E76264D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3550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18" Type="http://schemas.openxmlformats.org/officeDocument/2006/relationships/image" Target="../media/image7.sv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17" Type="http://schemas.openxmlformats.org/officeDocument/2006/relationships/image" Target="../media/image6.png"/><Relationship Id="rId2" Type="http://schemas.openxmlformats.org/officeDocument/2006/relationships/slideLayout" Target="../slideLayouts/slideLayout13.xml"/><Relationship Id="rId16" Type="http://schemas.openxmlformats.org/officeDocument/2006/relationships/image" Target="../media/image5.sv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4.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288BC"/>
            </a:gs>
            <a:gs pos="100000">
              <a:srgbClr val="001926"/>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DD9509-06FC-15E1-2A3C-C8798231BA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5E8DE897-6CEF-BF5A-2CDF-2851024690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184901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Open Sans" panose="00000500000000000000" pitchFamily="2" charset="0"/>
          <a:ea typeface="+mj-ea"/>
          <a:cs typeface="Open Sans" panose="000005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Open Sans" panose="00000500000000000000" pitchFamily="2" charset="0"/>
          <a:ea typeface="+mn-ea"/>
          <a:cs typeface="Open Sa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Open Sans" panose="00000500000000000000" pitchFamily="2" charset="0"/>
          <a:ea typeface="+mn-ea"/>
          <a:cs typeface="Open Sa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Open Sans" panose="00000500000000000000" pitchFamily="2" charset="0"/>
          <a:ea typeface="+mn-ea"/>
          <a:cs typeface="Open Sa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panose="00000500000000000000" pitchFamily="2" charset="0"/>
          <a:ea typeface="+mn-ea"/>
          <a:cs typeface="Open Sa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Open Sans" panose="00000500000000000000" pitchFamily="2" charset="0"/>
          <a:ea typeface="+mn-ea"/>
          <a:cs typeface="Open Sa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6" y="6335963"/>
            <a:ext cx="277669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@pauby@mastodon.social</a:t>
            </a:r>
          </a:p>
        </p:txBody>
      </p:sp>
      <p:pic>
        <p:nvPicPr>
          <p:cNvPr id="4" name="Graphique 3">
            <a:extLst>
              <a:ext uri="{FF2B5EF4-FFF2-40B4-BE49-F238E27FC236}">
                <a16:creationId xmlns:a16="http://schemas.microsoft.com/office/drawing/2014/main" id="{AE91A067-7F78-5011-BFB8-04519287C91D}"/>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720404" y="1218231"/>
            <a:ext cx="1266792" cy="342034"/>
          </a:xfrm>
          <a:prstGeom prst="rect">
            <a:avLst/>
          </a:prstGeom>
        </p:spPr>
      </p:pic>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822738" y="196674"/>
            <a:ext cx="1062038" cy="904875"/>
          </a:xfrm>
          <a:prstGeom prst="rect">
            <a:avLst/>
          </a:prstGeom>
        </p:spPr>
      </p:pic>
      <p:pic>
        <p:nvPicPr>
          <p:cNvPr id="6" name="Graphic 5">
            <a:extLst>
              <a:ext uri="{FF2B5EF4-FFF2-40B4-BE49-F238E27FC236}">
                <a16:creationId xmlns:a16="http://schemas.microsoft.com/office/drawing/2014/main" id="{8C815F2C-709B-E097-5609-A3F569AC55B2}"/>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16122" y="6335963"/>
            <a:ext cx="385665" cy="440760"/>
          </a:xfrm>
          <a:prstGeom prst="rect">
            <a:avLst/>
          </a:prstGeom>
        </p:spPr>
      </p:pic>
    </p:spTree>
    <p:extLst>
      <p:ext uri="{BB962C8B-B14F-4D97-AF65-F5344CB8AC3E}">
        <p14:creationId xmlns:p14="http://schemas.microsoft.com/office/powerpoint/2010/main" val="207137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8" name="Image 9">
            <a:extLst>
              <a:ext uri="{FF2B5EF4-FFF2-40B4-BE49-F238E27FC236}">
                <a16:creationId xmlns:a16="http://schemas.microsoft.com/office/drawing/2014/main" id="{A37D890D-4CD4-0C87-4003-F4BF7033F1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@yourtwitterhandle</a:t>
            </a:r>
          </a:p>
        </p:txBody>
      </p:sp>
    </p:spTree>
    <p:extLst>
      <p:ext uri="{BB962C8B-B14F-4D97-AF65-F5344CB8AC3E}">
        <p14:creationId xmlns:p14="http://schemas.microsoft.com/office/powerpoint/2010/main" val="3803667363"/>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1.svg"/><Relationship Id="rId9" Type="http://schemas.openxmlformats.org/officeDocument/2006/relationships/image" Target="../media/image29.png"/><Relationship Id="rId14" Type="http://schemas.openxmlformats.org/officeDocument/2006/relationships/image" Target="../media/image34.sv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8.png"/><Relationship Id="rId21" Type="http://schemas.openxmlformats.org/officeDocument/2006/relationships/image" Target="../media/image53.png"/><Relationship Id="rId7" Type="http://schemas.openxmlformats.org/officeDocument/2006/relationships/image" Target="../media/image42.png"/><Relationship Id="rId12" Type="http://schemas.openxmlformats.org/officeDocument/2006/relationships/image" Target="../media/image47.jpg"/><Relationship Id="rId17" Type="http://schemas.openxmlformats.org/officeDocument/2006/relationships/image" Target="../media/image22.png"/><Relationship Id="rId25" Type="http://schemas.openxmlformats.org/officeDocument/2006/relationships/image" Target="../media/image57.svg"/><Relationship Id="rId2" Type="http://schemas.openxmlformats.org/officeDocument/2006/relationships/notesSlide" Target="../notesSlides/notesSlide7.xml"/><Relationship Id="rId16" Type="http://schemas.openxmlformats.org/officeDocument/2006/relationships/image" Target="../media/image21.svg"/><Relationship Id="rId20" Type="http://schemas.openxmlformats.org/officeDocument/2006/relationships/image" Target="../media/image52.png"/><Relationship Id="rId29" Type="http://schemas.openxmlformats.org/officeDocument/2006/relationships/image" Target="../media/image61.jpg"/><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image" Target="../media/image46.svg"/><Relationship Id="rId24" Type="http://schemas.openxmlformats.org/officeDocument/2006/relationships/image" Target="../media/image56.png"/><Relationship Id="rId5" Type="http://schemas.openxmlformats.org/officeDocument/2006/relationships/image" Target="../media/image40.png"/><Relationship Id="rId15" Type="http://schemas.openxmlformats.org/officeDocument/2006/relationships/image" Target="../media/image20.pn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5.png"/><Relationship Id="rId19" Type="http://schemas.openxmlformats.org/officeDocument/2006/relationships/image" Target="../media/image51.png"/><Relationship Id="rId4" Type="http://schemas.openxmlformats.org/officeDocument/2006/relationships/image" Target="../media/image39.svg"/><Relationship Id="rId9" Type="http://schemas.openxmlformats.org/officeDocument/2006/relationships/image" Target="../media/image44.svg"/><Relationship Id="rId14" Type="http://schemas.openxmlformats.org/officeDocument/2006/relationships/image" Target="../media/image49.svg"/><Relationship Id="rId22" Type="http://schemas.openxmlformats.org/officeDocument/2006/relationships/image" Target="../media/image54.svg"/><Relationship Id="rId27" Type="http://schemas.openxmlformats.org/officeDocument/2006/relationships/image" Target="../media/image59.png"/><Relationship Id="rId30"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5" Type="http://schemas.openxmlformats.org/officeDocument/2006/relationships/image" Target="../media/image15.jp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customXml" Target="../ink/ink4.xml"/><Relationship Id="rId18" Type="http://schemas.openxmlformats.org/officeDocument/2006/relationships/image" Target="../media/image90.png"/><Relationship Id="rId3" Type="http://schemas.openxmlformats.org/officeDocument/2006/relationships/image" Target="../media/image20.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87.png"/><Relationship Id="rId17" Type="http://schemas.openxmlformats.org/officeDocument/2006/relationships/customXml" Target="../ink/ink6.xml"/><Relationship Id="rId2" Type="http://schemas.openxmlformats.org/officeDocument/2006/relationships/notesSlide" Target="../notesSlides/notesSlide17.xml"/><Relationship Id="rId16" Type="http://schemas.openxmlformats.org/officeDocument/2006/relationships/image" Target="../media/image89.png"/><Relationship Id="rId20" Type="http://schemas.openxmlformats.org/officeDocument/2006/relationships/image" Target="../media/image91.png"/><Relationship Id="rId1" Type="http://schemas.openxmlformats.org/officeDocument/2006/relationships/slideLayout" Target="../slideLayouts/slideLayout16.xml"/><Relationship Id="rId6" Type="http://schemas.openxmlformats.org/officeDocument/2006/relationships/image" Target="../media/image67.png"/><Relationship Id="rId11" Type="http://schemas.openxmlformats.org/officeDocument/2006/relationships/customXml" Target="../ink/ink3.xml"/><Relationship Id="rId24" Type="http://schemas.openxmlformats.org/officeDocument/2006/relationships/image" Target="../media/image93.png"/><Relationship Id="rId5" Type="http://schemas.openxmlformats.org/officeDocument/2006/relationships/image" Target="../media/image22.png"/><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media/image86.png"/><Relationship Id="rId19" Type="http://schemas.openxmlformats.org/officeDocument/2006/relationships/customXml" Target="../ink/ink7.xml"/><Relationship Id="rId4" Type="http://schemas.openxmlformats.org/officeDocument/2006/relationships/image" Target="../media/image21.svg"/><Relationship Id="rId9" Type="http://schemas.openxmlformats.org/officeDocument/2006/relationships/customXml" Target="../ink/ink2.xml"/><Relationship Id="rId14" Type="http://schemas.openxmlformats.org/officeDocument/2006/relationships/image" Target="../media/image88.png"/><Relationship Id="rId22"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image" Target="../media/image12.png"/><Relationship Id="rId1" Type="http://schemas.openxmlformats.org/officeDocument/2006/relationships/slideLayout" Target="../slideLayouts/slideLayout1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3000" b="-4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8481-4094-083A-1814-D323F6689924}"/>
              </a:ext>
            </a:extLst>
          </p:cNvPr>
          <p:cNvSpPr>
            <a:spLocks noGrp="1"/>
          </p:cNvSpPr>
          <p:nvPr>
            <p:ph type="ctrTitle"/>
          </p:nvPr>
        </p:nvSpPr>
        <p:spPr/>
        <p:txBody>
          <a:bodyPr/>
          <a:lstStyle/>
          <a:p>
            <a:pPr algn="l"/>
            <a:r>
              <a:rPr lang="en-GB" b="1">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Comparing</a:t>
            </a:r>
            <a:br>
              <a:rPr lang="en-GB" b="1">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br>
            <a:r>
              <a:rPr lang="en-GB" b="1">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rPr>
              <a:t>WinGet and Chocolatey</a:t>
            </a:r>
            <a:endParaRPr lang="en-GB" b="1" dirty="0">
              <a:solidFill>
                <a:schemeClr val="tx1"/>
              </a:solidFill>
              <a:effectLst>
                <a:outerShdw blurRad="38100" dist="38100" dir="2700000" algn="tl">
                  <a:srgbClr val="000000">
                    <a:alpha val="43137"/>
                  </a:srgbClr>
                </a:outerShdw>
              </a:effectLst>
              <a:ea typeface="Open Sans" panose="020B0606030504020204" pitchFamily="34" charset="0"/>
              <a:cs typeface="Open Sans" panose="020B0606030504020204" pitchFamily="34" charset="0"/>
            </a:endParaRPr>
          </a:p>
        </p:txBody>
      </p:sp>
      <p:sp>
        <p:nvSpPr>
          <p:cNvPr id="3" name="Subtitle 2">
            <a:extLst>
              <a:ext uri="{FF2B5EF4-FFF2-40B4-BE49-F238E27FC236}">
                <a16:creationId xmlns:a16="http://schemas.microsoft.com/office/drawing/2014/main" id="{E3374CA0-61F6-7052-79D3-DEF2366DD8E0}"/>
              </a:ext>
            </a:extLst>
          </p:cNvPr>
          <p:cNvSpPr>
            <a:spLocks noGrp="1"/>
          </p:cNvSpPr>
          <p:nvPr>
            <p:ph type="subTitle" idx="1"/>
          </p:nvPr>
        </p:nvSpPr>
        <p:spPr/>
        <p:txBody>
          <a:bodyPr>
            <a:normAutofit/>
          </a:bodyPr>
          <a:lstStyle/>
          <a:p>
            <a:pPr algn="l"/>
            <a:r>
              <a:rPr lang="en-GB" sz="2800" b="1" i="0" u="none" strike="noStrike" dirty="0">
                <a:effectLst>
                  <a:outerShdw blurRad="38100" dist="38100" dir="2700000" algn="tl">
                    <a:srgbClr val="000000">
                      <a:alpha val="43137"/>
                    </a:srgbClr>
                  </a:outerShdw>
                </a:effectLst>
                <a:latin typeface="+mj-lt"/>
                <a:ea typeface="Open Sans" panose="020B0606030504020204" pitchFamily="34" charset="0"/>
                <a:cs typeface="Open Sans" panose="020B0606030504020204" pitchFamily="34" charset="0"/>
              </a:rPr>
              <a:t>A Real-World Look at Package Management Tools</a:t>
            </a:r>
          </a:p>
          <a:p>
            <a:pPr algn="l"/>
            <a:endParaRPr lang="en-GB" sz="2800" b="1" dirty="0">
              <a:latin typeface="+mj-lt"/>
              <a:ea typeface="Open Sans" panose="020B0606030504020204" pitchFamily="34" charset="0"/>
              <a:cs typeface="Open Sans" panose="020B0606030504020204" pitchFamily="34" charset="0"/>
            </a:endParaRPr>
          </a:p>
          <a:p>
            <a:pPr algn="r"/>
            <a:r>
              <a:rPr lang="en-GB" sz="2800" b="1" i="0" u="none" strike="noStrike" dirty="0">
                <a:effectLst>
                  <a:outerShdw blurRad="38100" dist="38100" dir="2700000" algn="tl">
                    <a:srgbClr val="000000">
                      <a:alpha val="43137"/>
                    </a:srgbClr>
                  </a:outerShdw>
                </a:effectLst>
                <a:latin typeface="+mj-lt"/>
                <a:ea typeface="Open Sans" panose="020B0606030504020204" pitchFamily="34" charset="0"/>
                <a:cs typeface="Open Sans" panose="020B0606030504020204" pitchFamily="34" charset="0"/>
              </a:rPr>
              <a:t>Paul Broadwith</a:t>
            </a:r>
          </a:p>
        </p:txBody>
      </p:sp>
    </p:spTree>
    <p:extLst>
      <p:ext uri="{BB962C8B-B14F-4D97-AF65-F5344CB8AC3E}">
        <p14:creationId xmlns:p14="http://schemas.microsoft.com/office/powerpoint/2010/main" val="1598646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6000" b="-83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BC3E8B-52F0-6BEA-41B6-E3B14C0B57D9}"/>
              </a:ext>
            </a:extLst>
          </p:cNvPr>
          <p:cNvSpPr>
            <a:spLocks noGrp="1"/>
          </p:cNvSpPr>
          <p:nvPr>
            <p:ph type="ctrTitle"/>
          </p:nvPr>
        </p:nvSpPr>
        <p:spPr/>
        <p:txBody>
          <a:bodyPr/>
          <a:lstStyle/>
          <a:p>
            <a:r>
              <a:rPr lang="en-GB" dirty="0">
                <a:effectLst>
                  <a:outerShdw blurRad="38100" dist="38100" dir="2700000" algn="tl">
                    <a:srgbClr val="000000">
                      <a:alpha val="43137"/>
                    </a:srgbClr>
                  </a:outerShdw>
                </a:effectLst>
                <a:latin typeface="+mn-lt"/>
              </a:rPr>
              <a:t>Supported and Unsupported Platforms</a:t>
            </a:r>
          </a:p>
        </p:txBody>
      </p:sp>
      <p:sp>
        <p:nvSpPr>
          <p:cNvPr id="5" name="Subtitle 4">
            <a:extLst>
              <a:ext uri="{FF2B5EF4-FFF2-40B4-BE49-F238E27FC236}">
                <a16:creationId xmlns:a16="http://schemas.microsoft.com/office/drawing/2014/main" id="{4D2299E4-582E-4AA4-CFF4-7ED8CC2EBE82}"/>
              </a:ext>
            </a:extLst>
          </p:cNvPr>
          <p:cNvSpPr>
            <a:spLocks noGrp="1"/>
          </p:cNvSpPr>
          <p:nvPr>
            <p:ph type="subTitle" idx="1"/>
          </p:nvPr>
        </p:nvSpPr>
        <p:spPr/>
        <p:txBody>
          <a:bodyPr/>
          <a:lstStyle/>
          <a:p>
            <a:r>
              <a:rPr lang="en-GB" dirty="0">
                <a:effectLst>
                  <a:outerShdw blurRad="38100" dist="38100" dir="2700000" algn="tl">
                    <a:srgbClr val="000000">
                      <a:alpha val="43137"/>
                    </a:srgbClr>
                  </a:outerShdw>
                </a:effectLst>
                <a:latin typeface="+mn-lt"/>
              </a:rPr>
              <a:t>And a bit of “what it runs on”, thrown in for good measure.</a:t>
            </a:r>
          </a:p>
        </p:txBody>
      </p:sp>
      <p:sp>
        <p:nvSpPr>
          <p:cNvPr id="2" name="TextBox 1">
            <a:extLst>
              <a:ext uri="{FF2B5EF4-FFF2-40B4-BE49-F238E27FC236}">
                <a16:creationId xmlns:a16="http://schemas.microsoft.com/office/drawing/2014/main" id="{CD7A1989-6076-21A1-CED2-0ECFF67A4BA5}"/>
              </a:ext>
            </a:extLst>
          </p:cNvPr>
          <p:cNvSpPr txBox="1"/>
          <p:nvPr/>
        </p:nvSpPr>
        <p:spPr>
          <a:xfrm>
            <a:off x="0" y="6548958"/>
            <a:ext cx="4610558" cy="246221"/>
          </a:xfrm>
          <a:prstGeom prst="rect">
            <a:avLst/>
          </a:prstGeom>
          <a:noFill/>
        </p:spPr>
        <p:txBody>
          <a:bodyPr wrap="none" rtlCol="0">
            <a:spAutoFit/>
          </a:bodyPr>
          <a:lstStyle/>
          <a:p>
            <a:r>
              <a:rPr lang="en-GB" sz="1000" dirty="0">
                <a:solidFill>
                  <a:schemeClr val="bg1">
                    <a:lumMod val="95000"/>
                  </a:schemeClr>
                </a:solidFill>
              </a:rPr>
              <a:t>Image courtesy of https://www.pexels.com/photo/close-up-of-a-keyboard-4567339/</a:t>
            </a:r>
          </a:p>
        </p:txBody>
      </p:sp>
    </p:spTree>
    <p:extLst>
      <p:ext uri="{BB962C8B-B14F-4D97-AF65-F5344CB8AC3E}">
        <p14:creationId xmlns:p14="http://schemas.microsoft.com/office/powerpoint/2010/main" val="1608334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920D-906D-E9A9-B639-A7BCBE2BC5C2}"/>
              </a:ext>
            </a:extLst>
          </p:cNvPr>
          <p:cNvSpPr>
            <a:spLocks noGrp="1"/>
          </p:cNvSpPr>
          <p:nvPr>
            <p:ph type="title"/>
          </p:nvPr>
        </p:nvSpPr>
        <p:spPr/>
        <p:txBody>
          <a:bodyPr>
            <a:noAutofit/>
          </a:bodyPr>
          <a:lstStyle/>
          <a:p>
            <a:r>
              <a:rPr lang="en-GB" dirty="0">
                <a:solidFill>
                  <a:schemeClr val="tx1"/>
                </a:solidFill>
                <a:ea typeface="Open Sans" panose="020B0606030504020204" pitchFamily="34" charset="0"/>
                <a:cs typeface="Open Sans" panose="020B0606030504020204" pitchFamily="34" charset="0"/>
              </a:rPr>
              <a:t>Supported Operating Systems</a:t>
            </a:r>
          </a:p>
        </p:txBody>
      </p:sp>
      <p:pic>
        <p:nvPicPr>
          <p:cNvPr id="13" name="Content Placeholder 12">
            <a:extLst>
              <a:ext uri="{FF2B5EF4-FFF2-40B4-BE49-F238E27FC236}">
                <a16:creationId xmlns:a16="http://schemas.microsoft.com/office/drawing/2014/main" id="{B878B535-67B1-68B5-919C-62EE2810C16A}"/>
              </a:ext>
            </a:extLst>
          </p:cNvPr>
          <p:cNvPicPr>
            <a:picLocks noGrp="1" noChangeAspect="1"/>
          </p:cNvPicPr>
          <p:nvPr>
            <p:ph idx="1"/>
          </p:nvPr>
        </p:nvPicPr>
        <p:blipFill>
          <a:blip r:embed="rId2">
            <a:alphaModFix amt="48000"/>
            <a:extLst>
              <a:ext uri="{28A0092B-C50C-407E-A947-70E740481C1C}">
                <a14:useLocalDpi xmlns:a14="http://schemas.microsoft.com/office/drawing/2010/main" val="0"/>
              </a:ext>
            </a:extLst>
          </a:blip>
          <a:stretch>
            <a:fillRect/>
          </a:stretch>
        </p:blipFill>
        <p:spPr>
          <a:xfrm>
            <a:off x="959096" y="2010352"/>
            <a:ext cx="1856199" cy="1840535"/>
          </a:xfrm>
        </p:spPr>
      </p:pic>
      <p:sp>
        <p:nvSpPr>
          <p:cNvPr id="16" name="TextBox 15">
            <a:extLst>
              <a:ext uri="{FF2B5EF4-FFF2-40B4-BE49-F238E27FC236}">
                <a16:creationId xmlns:a16="http://schemas.microsoft.com/office/drawing/2014/main" id="{45AA43FB-800C-D365-FE13-7E621ED3326D}"/>
              </a:ext>
            </a:extLst>
          </p:cNvPr>
          <p:cNvSpPr txBox="1"/>
          <p:nvPr/>
        </p:nvSpPr>
        <p:spPr>
          <a:xfrm>
            <a:off x="3702204" y="1787330"/>
            <a:ext cx="7032703" cy="5078313"/>
          </a:xfrm>
          <a:prstGeom prst="rect">
            <a:avLst/>
          </a:prstGeom>
          <a:noFill/>
        </p:spPr>
        <p:txBody>
          <a:bodyPr wrap="square" rtlCol="0">
            <a:spAutoFit/>
          </a:bodyPr>
          <a:lstStyle/>
          <a:p>
            <a:pPr marL="457200" indent="-457200">
              <a:buFont typeface="Wingdings" panose="05000000000000000000" pitchFamily="2" charset="2"/>
              <a:buChar char="§"/>
            </a:pPr>
            <a:r>
              <a:rPr lang="en-GB" sz="3600" dirty="0">
                <a:cs typeface="Open Sans" panose="00000500000000000000" pitchFamily="2" charset="0"/>
              </a:rPr>
              <a:t>Windows 11 22H2 / 22H1</a:t>
            </a:r>
          </a:p>
          <a:p>
            <a:pPr marL="457200" indent="-457200">
              <a:buFont typeface="Wingdings" panose="05000000000000000000" pitchFamily="2" charset="2"/>
              <a:buChar char="§"/>
            </a:pPr>
            <a:r>
              <a:rPr lang="en-GB" sz="3600" dirty="0">
                <a:cs typeface="Open Sans" panose="00000500000000000000" pitchFamily="2" charset="0"/>
              </a:rPr>
              <a:t>Windows 10 22H2 / 22H1</a:t>
            </a:r>
          </a:p>
          <a:p>
            <a:pPr marL="457200" indent="-457200">
              <a:buFont typeface="Wingdings" panose="05000000000000000000" pitchFamily="2" charset="2"/>
              <a:buChar char="§"/>
            </a:pPr>
            <a:r>
              <a:rPr lang="en-GB" sz="3600" dirty="0">
                <a:cs typeface="Open Sans" panose="00000500000000000000" pitchFamily="2" charset="0"/>
              </a:rPr>
              <a:t>Windows Server 2022</a:t>
            </a:r>
          </a:p>
          <a:p>
            <a:pPr marL="457200" indent="-457200">
              <a:buFont typeface="Wingdings" panose="05000000000000000000" pitchFamily="2" charset="2"/>
              <a:buChar char="§"/>
            </a:pPr>
            <a:r>
              <a:rPr lang="en-GB" sz="3600" dirty="0">
                <a:cs typeface="Open Sans" panose="00000500000000000000" pitchFamily="2" charset="0"/>
              </a:rPr>
              <a:t>Windows Server 2019</a:t>
            </a:r>
          </a:p>
          <a:p>
            <a:pPr marL="457200" indent="-457200">
              <a:buFont typeface="Wingdings" panose="05000000000000000000" pitchFamily="2" charset="2"/>
              <a:buChar char="§"/>
            </a:pPr>
            <a:r>
              <a:rPr lang="en-GB" sz="3600" dirty="0">
                <a:cs typeface="Open Sans" panose="00000500000000000000" pitchFamily="2" charset="0"/>
              </a:rPr>
              <a:t>Windows Server 2016</a:t>
            </a:r>
          </a:p>
          <a:p>
            <a:pPr marL="457200" indent="-457200">
              <a:buFont typeface="Wingdings" panose="05000000000000000000" pitchFamily="2" charset="2"/>
              <a:buChar char="§"/>
            </a:pPr>
            <a:r>
              <a:rPr lang="en-GB" sz="3600" dirty="0">
                <a:cs typeface="Open Sans" panose="00000500000000000000" pitchFamily="2" charset="0"/>
              </a:rPr>
              <a:t>Windows Server 2012 R2</a:t>
            </a:r>
          </a:p>
          <a:p>
            <a:pPr marL="457200" indent="-457200">
              <a:buFont typeface="Wingdings" panose="05000000000000000000" pitchFamily="2" charset="2"/>
              <a:buChar char="§"/>
            </a:pPr>
            <a:r>
              <a:rPr lang="en-GB" sz="3600" dirty="0">
                <a:cs typeface="Open Sans" panose="00000500000000000000" pitchFamily="2" charset="0"/>
              </a:rPr>
              <a:t>Windows Server 2012</a:t>
            </a:r>
          </a:p>
          <a:p>
            <a:pPr marL="457200" indent="-457200">
              <a:buFont typeface="Wingdings" panose="05000000000000000000" pitchFamily="2" charset="2"/>
              <a:buChar char="§"/>
            </a:pPr>
            <a:r>
              <a:rPr lang="en-GB" sz="3600" dirty="0">
                <a:cs typeface="Open Sans" panose="00000500000000000000" pitchFamily="2" charset="0"/>
              </a:rPr>
              <a:t>Windows Server 2008R2 in Azure</a:t>
            </a:r>
          </a:p>
          <a:p>
            <a:pPr marL="457200" indent="-457200">
              <a:buFont typeface="Wingdings" panose="05000000000000000000" pitchFamily="2" charset="2"/>
              <a:buChar char="§"/>
            </a:pPr>
            <a:endParaRPr lang="en-GB" sz="3600" dirty="0">
              <a:cs typeface="Open Sans" panose="00000500000000000000" pitchFamily="2" charset="0"/>
            </a:endParaRPr>
          </a:p>
        </p:txBody>
      </p:sp>
      <p:pic>
        <p:nvPicPr>
          <p:cNvPr id="5" name="Graphic 1">
            <a:extLst>
              <a:ext uri="{FF2B5EF4-FFF2-40B4-BE49-F238E27FC236}">
                <a16:creationId xmlns:a16="http://schemas.microsoft.com/office/drawing/2014/main" id="{CE334548-3495-A8BF-3904-DB83A91E7D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0075" y="1982564"/>
            <a:ext cx="331994" cy="290495"/>
          </a:xfrm>
          <a:prstGeom prst="rect">
            <a:avLst/>
          </a:prstGeom>
        </p:spPr>
      </p:pic>
      <p:pic>
        <p:nvPicPr>
          <p:cNvPr id="6" name="Picture 5">
            <a:extLst>
              <a:ext uri="{FF2B5EF4-FFF2-40B4-BE49-F238E27FC236}">
                <a16:creationId xmlns:a16="http://schemas.microsoft.com/office/drawing/2014/main" id="{BCD696DE-7C3C-912C-AEBE-88010783E9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0370" y="1958315"/>
            <a:ext cx="529707" cy="330582"/>
          </a:xfrm>
          <a:prstGeom prst="rect">
            <a:avLst/>
          </a:prstGeom>
        </p:spPr>
      </p:pic>
      <p:pic>
        <p:nvPicPr>
          <p:cNvPr id="7" name="Picture 6">
            <a:extLst>
              <a:ext uri="{FF2B5EF4-FFF2-40B4-BE49-F238E27FC236}">
                <a16:creationId xmlns:a16="http://schemas.microsoft.com/office/drawing/2014/main" id="{57F1D490-E36B-E474-57B5-9C529007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2669" y="2474750"/>
            <a:ext cx="529707" cy="330582"/>
          </a:xfrm>
          <a:prstGeom prst="rect">
            <a:avLst/>
          </a:prstGeom>
        </p:spPr>
      </p:pic>
      <p:pic>
        <p:nvPicPr>
          <p:cNvPr id="9" name="Graphic 1">
            <a:extLst>
              <a:ext uri="{FF2B5EF4-FFF2-40B4-BE49-F238E27FC236}">
                <a16:creationId xmlns:a16="http://schemas.microsoft.com/office/drawing/2014/main" id="{2EF302C0-65A5-5F2B-BE42-943746010B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22376" y="2514837"/>
            <a:ext cx="331994" cy="290495"/>
          </a:xfrm>
          <a:prstGeom prst="rect">
            <a:avLst/>
          </a:prstGeom>
        </p:spPr>
      </p:pic>
      <p:pic>
        <p:nvPicPr>
          <p:cNvPr id="15" name="Graphic 1">
            <a:extLst>
              <a:ext uri="{FF2B5EF4-FFF2-40B4-BE49-F238E27FC236}">
                <a16:creationId xmlns:a16="http://schemas.microsoft.com/office/drawing/2014/main" id="{1AF49586-2AAE-70DB-6E03-F95E353035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8530" y="3087827"/>
            <a:ext cx="331994" cy="290495"/>
          </a:xfrm>
          <a:prstGeom prst="rect">
            <a:avLst/>
          </a:prstGeom>
        </p:spPr>
      </p:pic>
      <p:pic>
        <p:nvPicPr>
          <p:cNvPr id="17" name="Graphic 1">
            <a:extLst>
              <a:ext uri="{FF2B5EF4-FFF2-40B4-BE49-F238E27FC236}">
                <a16:creationId xmlns:a16="http://schemas.microsoft.com/office/drawing/2014/main" id="{0557193C-E09C-A9EB-815A-E3E8929236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3231" y="3627248"/>
            <a:ext cx="331994" cy="290495"/>
          </a:xfrm>
          <a:prstGeom prst="rect">
            <a:avLst/>
          </a:prstGeom>
        </p:spPr>
      </p:pic>
      <p:pic>
        <p:nvPicPr>
          <p:cNvPr id="18" name="Graphic 1">
            <a:extLst>
              <a:ext uri="{FF2B5EF4-FFF2-40B4-BE49-F238E27FC236}">
                <a16:creationId xmlns:a16="http://schemas.microsoft.com/office/drawing/2014/main" id="{79BC66C0-88E2-0476-CA6A-DC43765E7A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3231" y="4166669"/>
            <a:ext cx="331994" cy="290495"/>
          </a:xfrm>
          <a:prstGeom prst="rect">
            <a:avLst/>
          </a:prstGeom>
        </p:spPr>
      </p:pic>
      <p:pic>
        <p:nvPicPr>
          <p:cNvPr id="19" name="Graphic 1">
            <a:extLst>
              <a:ext uri="{FF2B5EF4-FFF2-40B4-BE49-F238E27FC236}">
                <a16:creationId xmlns:a16="http://schemas.microsoft.com/office/drawing/2014/main" id="{778105FB-DF87-ACCC-7C06-867642EE04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2576" y="4716766"/>
            <a:ext cx="331994" cy="290495"/>
          </a:xfrm>
          <a:prstGeom prst="rect">
            <a:avLst/>
          </a:prstGeom>
        </p:spPr>
      </p:pic>
      <p:pic>
        <p:nvPicPr>
          <p:cNvPr id="20" name="Graphic 1">
            <a:extLst>
              <a:ext uri="{FF2B5EF4-FFF2-40B4-BE49-F238E27FC236}">
                <a16:creationId xmlns:a16="http://schemas.microsoft.com/office/drawing/2014/main" id="{2B691A6A-4C91-7F51-5C2C-CA4AAD00A6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3231" y="5258230"/>
            <a:ext cx="331994" cy="290495"/>
          </a:xfrm>
          <a:prstGeom prst="rect">
            <a:avLst/>
          </a:prstGeom>
        </p:spPr>
      </p:pic>
      <p:pic>
        <p:nvPicPr>
          <p:cNvPr id="21" name="Graphic 1">
            <a:extLst>
              <a:ext uri="{FF2B5EF4-FFF2-40B4-BE49-F238E27FC236}">
                <a16:creationId xmlns:a16="http://schemas.microsoft.com/office/drawing/2014/main" id="{C041E562-B044-8F60-D5AD-A5CD94DD6B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5931" y="5825644"/>
            <a:ext cx="331994" cy="290495"/>
          </a:xfrm>
          <a:prstGeom prst="rect">
            <a:avLst/>
          </a:prstGeom>
        </p:spPr>
      </p:pic>
      <p:pic>
        <p:nvPicPr>
          <p:cNvPr id="22" name="Picture 21">
            <a:extLst>
              <a:ext uri="{FF2B5EF4-FFF2-40B4-BE49-F238E27FC236}">
                <a16:creationId xmlns:a16="http://schemas.microsoft.com/office/drawing/2014/main" id="{239E8F33-074A-01C5-826E-1F9B1F0685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832" y="3662149"/>
            <a:ext cx="2830726" cy="2830726"/>
          </a:xfrm>
          <a:prstGeom prst="rect">
            <a:avLst/>
          </a:prstGeom>
        </p:spPr>
      </p:pic>
      <p:pic>
        <p:nvPicPr>
          <p:cNvPr id="24" name="Picture 23">
            <a:extLst>
              <a:ext uri="{FF2B5EF4-FFF2-40B4-BE49-F238E27FC236}">
                <a16:creationId xmlns:a16="http://schemas.microsoft.com/office/drawing/2014/main" id="{C3C9F660-733A-0E89-5929-884680D29BB0}"/>
              </a:ext>
            </a:extLst>
          </p:cNvPr>
          <p:cNvPicPr>
            <a:picLocks noChangeAspect="1"/>
          </p:cNvPicPr>
          <p:nvPr/>
        </p:nvPicPr>
        <p:blipFill>
          <a:blip r:embed="rId7"/>
          <a:stretch>
            <a:fillRect/>
          </a:stretch>
        </p:blipFill>
        <p:spPr>
          <a:xfrm>
            <a:off x="52387" y="2509837"/>
            <a:ext cx="12087225" cy="1838325"/>
          </a:xfrm>
          <a:prstGeom prst="rect">
            <a:avLst/>
          </a:prstGeom>
        </p:spPr>
      </p:pic>
      <p:sp>
        <p:nvSpPr>
          <p:cNvPr id="25" name="TextBox 24">
            <a:extLst>
              <a:ext uri="{FF2B5EF4-FFF2-40B4-BE49-F238E27FC236}">
                <a16:creationId xmlns:a16="http://schemas.microsoft.com/office/drawing/2014/main" id="{0D707269-05C2-EBBC-1FC6-754F5E515CB9}"/>
              </a:ext>
            </a:extLst>
          </p:cNvPr>
          <p:cNvSpPr txBox="1"/>
          <p:nvPr/>
        </p:nvSpPr>
        <p:spPr>
          <a:xfrm>
            <a:off x="52387" y="2058064"/>
            <a:ext cx="1856199" cy="461665"/>
          </a:xfrm>
          <a:prstGeom prst="rect">
            <a:avLst/>
          </a:prstGeom>
          <a:solidFill>
            <a:srgbClr val="0D1117"/>
          </a:solidFill>
        </p:spPr>
        <p:txBody>
          <a:bodyPr wrap="square" rtlCol="0">
            <a:spAutoFit/>
          </a:bodyPr>
          <a:lstStyle/>
          <a:p>
            <a:pPr algn="ctr"/>
            <a:r>
              <a:rPr lang="en-GB" sz="2400" dirty="0">
                <a:solidFill>
                  <a:schemeClr val="bg1"/>
                </a:solidFill>
              </a:rPr>
              <a:t>     </a:t>
            </a:r>
            <a:r>
              <a:rPr lang="en-GB" sz="2400" dirty="0" err="1">
                <a:solidFill>
                  <a:schemeClr val="bg1"/>
                </a:solidFill>
              </a:rPr>
              <a:t>WinGet</a:t>
            </a:r>
            <a:endParaRPr lang="en-GB" sz="2400" dirty="0">
              <a:solidFill>
                <a:schemeClr val="bg1"/>
              </a:solidFill>
            </a:endParaRPr>
          </a:p>
        </p:txBody>
      </p:sp>
    </p:spTree>
    <p:extLst>
      <p:ext uri="{BB962C8B-B14F-4D97-AF65-F5344CB8AC3E}">
        <p14:creationId xmlns:p14="http://schemas.microsoft.com/office/powerpoint/2010/main" val="25880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920D-906D-E9A9-B639-A7BCBE2BC5C2}"/>
              </a:ext>
            </a:extLst>
          </p:cNvPr>
          <p:cNvSpPr>
            <a:spLocks noGrp="1"/>
          </p:cNvSpPr>
          <p:nvPr>
            <p:ph type="title"/>
          </p:nvPr>
        </p:nvSpPr>
        <p:spPr/>
        <p:txBody>
          <a:bodyPr>
            <a:noAutofit/>
          </a:bodyPr>
          <a:lstStyle/>
          <a:p>
            <a:r>
              <a:rPr lang="en-GB" dirty="0">
                <a:solidFill>
                  <a:schemeClr val="tx1"/>
                </a:solidFill>
                <a:ea typeface="Open Sans" panose="020B0606030504020204" pitchFamily="34" charset="0"/>
                <a:cs typeface="Open Sans" panose="020B0606030504020204" pitchFamily="34" charset="0"/>
              </a:rPr>
              <a:t>Working Operating Systems</a:t>
            </a:r>
          </a:p>
        </p:txBody>
      </p:sp>
      <p:sp>
        <p:nvSpPr>
          <p:cNvPr id="16" name="TextBox 15">
            <a:extLst>
              <a:ext uri="{FF2B5EF4-FFF2-40B4-BE49-F238E27FC236}">
                <a16:creationId xmlns:a16="http://schemas.microsoft.com/office/drawing/2014/main" id="{45AA43FB-800C-D365-FE13-7E621ED3326D}"/>
              </a:ext>
            </a:extLst>
          </p:cNvPr>
          <p:cNvSpPr txBox="1"/>
          <p:nvPr/>
        </p:nvSpPr>
        <p:spPr>
          <a:xfrm>
            <a:off x="5041726" y="1757196"/>
            <a:ext cx="6667054" cy="3970318"/>
          </a:xfrm>
          <a:prstGeom prst="rect">
            <a:avLst/>
          </a:prstGeom>
          <a:noFill/>
        </p:spPr>
        <p:txBody>
          <a:bodyPr wrap="square" rtlCol="0">
            <a:spAutoFit/>
          </a:bodyPr>
          <a:lstStyle/>
          <a:p>
            <a:pPr marL="457200" indent="-457200">
              <a:buFont typeface="Wingdings" panose="05000000000000000000" pitchFamily="2" charset="2"/>
              <a:buChar char="§"/>
            </a:pPr>
            <a:r>
              <a:rPr lang="en-GB" sz="3600" dirty="0">
                <a:cs typeface="Open Sans" panose="00000500000000000000" pitchFamily="2" charset="0"/>
              </a:rPr>
              <a:t>Windows 10 &gt;= 1809</a:t>
            </a:r>
          </a:p>
          <a:p>
            <a:pPr marL="457200" indent="-457200">
              <a:buFont typeface="Wingdings" panose="05000000000000000000" pitchFamily="2" charset="2"/>
              <a:buChar char="§"/>
            </a:pPr>
            <a:r>
              <a:rPr lang="en-GB" sz="3600" dirty="0">
                <a:cs typeface="Open Sans" panose="00000500000000000000" pitchFamily="2" charset="0"/>
              </a:rPr>
              <a:t>Windows 10 &lt; 1809</a:t>
            </a:r>
          </a:p>
          <a:p>
            <a:pPr marL="457200" indent="-457200">
              <a:buFont typeface="Wingdings" panose="05000000000000000000" pitchFamily="2" charset="2"/>
              <a:buChar char="§"/>
            </a:pPr>
            <a:r>
              <a:rPr lang="en-GB" sz="3600" dirty="0">
                <a:cs typeface="Open Sans" panose="00000500000000000000" pitchFamily="2" charset="0"/>
              </a:rPr>
              <a:t>Windows 8.1</a:t>
            </a:r>
          </a:p>
          <a:p>
            <a:pPr marL="457200" indent="-457200">
              <a:buFont typeface="Wingdings" panose="05000000000000000000" pitchFamily="2" charset="2"/>
              <a:buChar char="§"/>
            </a:pPr>
            <a:r>
              <a:rPr lang="en-GB" sz="3600" dirty="0">
                <a:cs typeface="Open Sans" panose="00000500000000000000" pitchFamily="2" charset="0"/>
              </a:rPr>
              <a:t>Windows 8</a:t>
            </a:r>
          </a:p>
          <a:p>
            <a:pPr marL="457200" indent="-457200">
              <a:buFont typeface="Wingdings" panose="05000000000000000000" pitchFamily="2" charset="2"/>
              <a:buChar char="§"/>
            </a:pPr>
            <a:r>
              <a:rPr lang="en-GB" sz="3600" dirty="0">
                <a:cs typeface="Open Sans" panose="00000500000000000000" pitchFamily="2" charset="0"/>
              </a:rPr>
              <a:t>Windows 7</a:t>
            </a:r>
          </a:p>
          <a:p>
            <a:pPr marL="457200" indent="-457200">
              <a:buFont typeface="Wingdings" panose="05000000000000000000" pitchFamily="2" charset="2"/>
              <a:buChar char="§"/>
            </a:pPr>
            <a:r>
              <a:rPr lang="en-GB" sz="3600" dirty="0">
                <a:cs typeface="Open Sans" panose="00000500000000000000" pitchFamily="2" charset="0"/>
              </a:rPr>
              <a:t>Windows Server 2008</a:t>
            </a:r>
          </a:p>
          <a:p>
            <a:pPr marL="457200" indent="-457200">
              <a:buFont typeface="Wingdings" panose="05000000000000000000" pitchFamily="2" charset="2"/>
              <a:buChar char="§"/>
            </a:pPr>
            <a:r>
              <a:rPr lang="en-GB" sz="3600" dirty="0">
                <a:cs typeface="Open Sans" panose="00000500000000000000" pitchFamily="2" charset="0"/>
              </a:rPr>
              <a:t>Windows Server 2003 / 2003 R2</a:t>
            </a:r>
          </a:p>
        </p:txBody>
      </p:sp>
      <p:pic>
        <p:nvPicPr>
          <p:cNvPr id="30" name="Picture 29">
            <a:extLst>
              <a:ext uri="{FF2B5EF4-FFF2-40B4-BE49-F238E27FC236}">
                <a16:creationId xmlns:a16="http://schemas.microsoft.com/office/drawing/2014/main" id="{64049007-8358-FCA3-1F9F-1DA2109D4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9636" y="1928870"/>
            <a:ext cx="529707" cy="330582"/>
          </a:xfrm>
          <a:prstGeom prst="rect">
            <a:avLst/>
          </a:prstGeom>
        </p:spPr>
      </p:pic>
      <p:pic>
        <p:nvPicPr>
          <p:cNvPr id="29" name="Graphic 1">
            <a:extLst>
              <a:ext uri="{FF2B5EF4-FFF2-40B4-BE49-F238E27FC236}">
                <a16:creationId xmlns:a16="http://schemas.microsoft.com/office/drawing/2014/main" id="{9BD59337-7ACB-4768-24DB-2974962D91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49343" y="1968957"/>
            <a:ext cx="331994" cy="290495"/>
          </a:xfrm>
          <a:prstGeom prst="rect">
            <a:avLst/>
          </a:prstGeom>
        </p:spPr>
      </p:pic>
      <p:pic>
        <p:nvPicPr>
          <p:cNvPr id="4" name="Picture 3">
            <a:extLst>
              <a:ext uri="{FF2B5EF4-FFF2-40B4-BE49-F238E27FC236}">
                <a16:creationId xmlns:a16="http://schemas.microsoft.com/office/drawing/2014/main" id="{18424C60-B826-9D6C-C586-4386ADAB0B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729" y="5502271"/>
            <a:ext cx="3188396" cy="373042"/>
          </a:xfrm>
          <a:prstGeom prst="rect">
            <a:avLst/>
          </a:prstGeom>
        </p:spPr>
      </p:pic>
      <p:pic>
        <p:nvPicPr>
          <p:cNvPr id="7" name="Picture 6">
            <a:extLst>
              <a:ext uri="{FF2B5EF4-FFF2-40B4-BE49-F238E27FC236}">
                <a16:creationId xmlns:a16="http://schemas.microsoft.com/office/drawing/2014/main" id="{28C55432-D763-3D55-7BD3-5C01CD7E60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92" y="2581085"/>
            <a:ext cx="3144555" cy="877331"/>
          </a:xfrm>
          <a:prstGeom prst="rect">
            <a:avLst/>
          </a:prstGeom>
        </p:spPr>
      </p:pic>
      <p:pic>
        <p:nvPicPr>
          <p:cNvPr id="9" name="Graphic 8">
            <a:extLst>
              <a:ext uri="{FF2B5EF4-FFF2-40B4-BE49-F238E27FC236}">
                <a16:creationId xmlns:a16="http://schemas.microsoft.com/office/drawing/2014/main" id="{52524550-7D9B-C9FD-DFFF-F623327426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4819" y="3629669"/>
            <a:ext cx="3358704" cy="506652"/>
          </a:xfrm>
          <a:prstGeom prst="rect">
            <a:avLst/>
          </a:prstGeom>
        </p:spPr>
      </p:pic>
      <p:pic>
        <p:nvPicPr>
          <p:cNvPr id="11" name="Graphic 10">
            <a:extLst>
              <a:ext uri="{FF2B5EF4-FFF2-40B4-BE49-F238E27FC236}">
                <a16:creationId xmlns:a16="http://schemas.microsoft.com/office/drawing/2014/main" id="{0B699997-83A4-1C19-98B3-EE42857D971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8555" y="4268852"/>
            <a:ext cx="4592728" cy="842453"/>
          </a:xfrm>
          <a:prstGeom prst="rect">
            <a:avLst/>
          </a:prstGeom>
        </p:spPr>
      </p:pic>
      <p:pic>
        <p:nvPicPr>
          <p:cNvPr id="13" name="Graphic 12">
            <a:extLst>
              <a:ext uri="{FF2B5EF4-FFF2-40B4-BE49-F238E27FC236}">
                <a16:creationId xmlns:a16="http://schemas.microsoft.com/office/drawing/2014/main" id="{6A43F0B1-EA41-6858-9380-BA7B43D264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4318" y="1573072"/>
            <a:ext cx="3756176" cy="686380"/>
          </a:xfrm>
          <a:prstGeom prst="rect">
            <a:avLst/>
          </a:prstGeom>
        </p:spPr>
      </p:pic>
      <p:pic>
        <p:nvPicPr>
          <p:cNvPr id="17" name="Graphic 16">
            <a:extLst>
              <a:ext uri="{FF2B5EF4-FFF2-40B4-BE49-F238E27FC236}">
                <a16:creationId xmlns:a16="http://schemas.microsoft.com/office/drawing/2014/main" id="{B9C9CC04-977E-6E4C-B1F3-1DECF40FE3E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285836" y="2431864"/>
            <a:ext cx="2239484" cy="554539"/>
          </a:xfrm>
          <a:prstGeom prst="rect">
            <a:avLst/>
          </a:prstGeom>
        </p:spPr>
      </p:pic>
      <p:pic>
        <p:nvPicPr>
          <p:cNvPr id="3" name="Graphic 1">
            <a:extLst>
              <a:ext uri="{FF2B5EF4-FFF2-40B4-BE49-F238E27FC236}">
                <a16:creationId xmlns:a16="http://schemas.microsoft.com/office/drawing/2014/main" id="{96FFCFD9-AEA3-12C7-B5C9-9711263FC1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496" y="2514931"/>
            <a:ext cx="331994" cy="290495"/>
          </a:xfrm>
          <a:prstGeom prst="rect">
            <a:avLst/>
          </a:prstGeom>
        </p:spPr>
      </p:pic>
      <p:pic>
        <p:nvPicPr>
          <p:cNvPr id="5" name="Graphic 1">
            <a:extLst>
              <a:ext uri="{FF2B5EF4-FFF2-40B4-BE49-F238E27FC236}">
                <a16:creationId xmlns:a16="http://schemas.microsoft.com/office/drawing/2014/main" id="{33BB3F31-765F-7EB3-8CC7-4C4FFC1D58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0876" y="3021288"/>
            <a:ext cx="331994" cy="290495"/>
          </a:xfrm>
          <a:prstGeom prst="rect">
            <a:avLst/>
          </a:prstGeom>
        </p:spPr>
      </p:pic>
      <p:pic>
        <p:nvPicPr>
          <p:cNvPr id="8" name="Graphic 1">
            <a:extLst>
              <a:ext uri="{FF2B5EF4-FFF2-40B4-BE49-F238E27FC236}">
                <a16:creationId xmlns:a16="http://schemas.microsoft.com/office/drawing/2014/main" id="{4092299E-162C-E02C-688D-4C1FD1E5E1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8882" y="3569605"/>
            <a:ext cx="331994" cy="290495"/>
          </a:xfrm>
          <a:prstGeom prst="rect">
            <a:avLst/>
          </a:prstGeom>
        </p:spPr>
      </p:pic>
      <p:pic>
        <p:nvPicPr>
          <p:cNvPr id="10" name="Graphic 1">
            <a:extLst>
              <a:ext uri="{FF2B5EF4-FFF2-40B4-BE49-F238E27FC236}">
                <a16:creationId xmlns:a16="http://schemas.microsoft.com/office/drawing/2014/main" id="{97114B8D-7941-5DBC-A007-3094B1F31E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8882" y="4136321"/>
            <a:ext cx="331994" cy="290495"/>
          </a:xfrm>
          <a:prstGeom prst="rect">
            <a:avLst/>
          </a:prstGeom>
        </p:spPr>
      </p:pic>
      <p:pic>
        <p:nvPicPr>
          <p:cNvPr id="12" name="Graphic 1">
            <a:extLst>
              <a:ext uri="{FF2B5EF4-FFF2-40B4-BE49-F238E27FC236}">
                <a16:creationId xmlns:a16="http://schemas.microsoft.com/office/drawing/2014/main" id="{D582ABE0-2942-B103-3157-B9F890349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2979" y="4690078"/>
            <a:ext cx="331994" cy="290495"/>
          </a:xfrm>
          <a:prstGeom prst="rect">
            <a:avLst/>
          </a:prstGeom>
        </p:spPr>
      </p:pic>
      <p:pic>
        <p:nvPicPr>
          <p:cNvPr id="14" name="Graphic 1">
            <a:extLst>
              <a:ext uri="{FF2B5EF4-FFF2-40B4-BE49-F238E27FC236}">
                <a16:creationId xmlns:a16="http://schemas.microsoft.com/office/drawing/2014/main" id="{787A52D4-1E2F-CFF7-7362-BDB2617F39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4989" y="5211776"/>
            <a:ext cx="331994" cy="290495"/>
          </a:xfrm>
          <a:prstGeom prst="rect">
            <a:avLst/>
          </a:prstGeom>
        </p:spPr>
      </p:pic>
    </p:spTree>
    <p:extLst>
      <p:ext uri="{BB962C8B-B14F-4D97-AF65-F5344CB8AC3E}">
        <p14:creationId xmlns:p14="http://schemas.microsoft.com/office/powerpoint/2010/main" val="97316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63E49D-838E-32E5-48A8-2DAC87BC4462}"/>
              </a:ext>
            </a:extLst>
          </p:cNvPr>
          <p:cNvSpPr>
            <a:spLocks noGrp="1"/>
          </p:cNvSpPr>
          <p:nvPr>
            <p:ph type="ctrTitle"/>
          </p:nvPr>
        </p:nvSpPr>
        <p:spPr/>
        <p:txBody>
          <a:bodyPr/>
          <a:lstStyle/>
          <a:p>
            <a:r>
              <a:rPr lang="en-GB" dirty="0">
                <a:effectLst>
                  <a:outerShdw blurRad="38100" dist="38100" dir="2700000" algn="tl">
                    <a:srgbClr val="000000">
                      <a:alpha val="43137"/>
                    </a:srgbClr>
                  </a:outerShdw>
                </a:effectLst>
              </a:rPr>
              <a:t>Installation</a:t>
            </a:r>
          </a:p>
        </p:txBody>
      </p:sp>
      <p:sp>
        <p:nvSpPr>
          <p:cNvPr id="5" name="Subtitle 4">
            <a:extLst>
              <a:ext uri="{FF2B5EF4-FFF2-40B4-BE49-F238E27FC236}">
                <a16:creationId xmlns:a16="http://schemas.microsoft.com/office/drawing/2014/main" id="{D3641CF6-6111-A771-1287-17444C296666}"/>
              </a:ext>
            </a:extLst>
          </p:cNvPr>
          <p:cNvSpPr>
            <a:spLocks noGrp="1"/>
          </p:cNvSpPr>
          <p:nvPr>
            <p:ph type="subTitle" idx="1"/>
          </p:nvPr>
        </p:nvSpPr>
        <p:spPr/>
        <p:txBody>
          <a:bodyPr/>
          <a:lstStyle/>
          <a:p>
            <a:r>
              <a:rPr lang="en-GB" dirty="0">
                <a:effectLst>
                  <a:outerShdw blurRad="38100" dist="38100" dir="2700000" algn="tl">
                    <a:srgbClr val="000000">
                      <a:alpha val="43137"/>
                    </a:srgbClr>
                  </a:outerShdw>
                </a:effectLst>
              </a:rPr>
              <a:t>The subtle art of getting up and running.</a:t>
            </a:r>
          </a:p>
        </p:txBody>
      </p:sp>
    </p:spTree>
    <p:extLst>
      <p:ext uri="{BB962C8B-B14F-4D97-AF65-F5344CB8AC3E}">
        <p14:creationId xmlns:p14="http://schemas.microsoft.com/office/powerpoint/2010/main" val="1234243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AB8F4-DEDF-FEC8-E1BF-5C0B23ED50EC}"/>
              </a:ext>
            </a:extLst>
          </p:cNvPr>
          <p:cNvSpPr>
            <a:spLocks noGrp="1"/>
          </p:cNvSpPr>
          <p:nvPr>
            <p:ph type="title"/>
          </p:nvPr>
        </p:nvSpPr>
        <p:spPr/>
        <p:txBody>
          <a:bodyPr>
            <a:noAutofit/>
          </a:bodyPr>
          <a:lstStyle/>
          <a:p>
            <a:r>
              <a:rPr lang="en-US" dirty="0">
                <a:ea typeface="Open Sans" panose="020B0606030504020204" pitchFamily="34" charset="0"/>
                <a:cs typeface="Open Sans" panose="020B0606030504020204" pitchFamily="34" charset="0"/>
              </a:rPr>
              <a:t>Supported </a:t>
            </a:r>
            <a:r>
              <a:rPr lang="en-US" dirty="0" err="1">
                <a:ea typeface="Open Sans" panose="020B0606030504020204" pitchFamily="34" charset="0"/>
                <a:cs typeface="Open Sans" panose="020B0606030504020204" pitchFamily="34" charset="0"/>
              </a:rPr>
              <a:t>WinGet</a:t>
            </a:r>
            <a:r>
              <a:rPr lang="en-US" dirty="0">
                <a:ea typeface="Open Sans" panose="020B0606030504020204" pitchFamily="34" charset="0"/>
                <a:cs typeface="Open Sans" panose="020B0606030504020204" pitchFamily="34" charset="0"/>
              </a:rPr>
              <a:t> Install</a:t>
            </a:r>
            <a:endParaRPr lang="en-GB" dirty="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D5F0C394-7C09-714F-CE25-B3E0718EA7C7}"/>
              </a:ext>
            </a:extLst>
          </p:cNvPr>
          <p:cNvSpPr>
            <a:spLocks noGrp="1"/>
          </p:cNvSpPr>
          <p:nvPr>
            <p:ph idx="1"/>
          </p:nvPr>
        </p:nvSpPr>
        <p:spPr>
          <a:xfrm>
            <a:off x="752796" y="3071395"/>
            <a:ext cx="5045030" cy="2110271"/>
          </a:xfrm>
        </p:spPr>
        <p:txBody>
          <a:bodyPr>
            <a:noAutofit/>
          </a:bodyPr>
          <a:lstStyle/>
          <a:p>
            <a:pPr>
              <a:lnSpc>
                <a:spcPct val="100000"/>
              </a:lnSpc>
            </a:pPr>
            <a:r>
              <a:rPr lang="en-US" dirty="0">
                <a:ea typeface="Open Sans" panose="020B0606030504020204" pitchFamily="34" charset="0"/>
                <a:cs typeface="Open Sans" panose="020B0606030504020204" pitchFamily="34" charset="0"/>
              </a:rPr>
              <a:t>Microsoft Store (App Installer)</a:t>
            </a:r>
          </a:p>
          <a:p>
            <a:pPr>
              <a:lnSpc>
                <a:spcPct val="100000"/>
              </a:lnSpc>
            </a:pPr>
            <a:r>
              <a:rPr lang="en-US" dirty="0">
                <a:ea typeface="Open Sans" panose="020B0606030504020204" pitchFamily="34" charset="0"/>
                <a:cs typeface="Open Sans" panose="020B0606030504020204" pitchFamily="34" charset="0"/>
              </a:rPr>
              <a:t>From GitHub</a:t>
            </a:r>
          </a:p>
          <a:p>
            <a:pPr>
              <a:lnSpc>
                <a:spcPct val="100000"/>
              </a:lnSpc>
            </a:pPr>
            <a:r>
              <a:rPr lang="en-US" i="1" dirty="0">
                <a:ea typeface="Open Sans" panose="020B0606030504020204" pitchFamily="34" charset="0"/>
                <a:cs typeface="Open Sans" panose="020B0606030504020204" pitchFamily="34" charset="0"/>
              </a:rPr>
              <a:t>Windows Patch?</a:t>
            </a:r>
          </a:p>
          <a:p>
            <a:pPr>
              <a:lnSpc>
                <a:spcPct val="100000"/>
              </a:lnSpc>
            </a:pPr>
            <a:r>
              <a:rPr lang="en-US" i="1" dirty="0">
                <a:ea typeface="Open Sans" panose="020B0606030504020204" pitchFamily="34" charset="0"/>
                <a:cs typeface="Open Sans" panose="020B0606030504020204" pitchFamily="34" charset="0"/>
              </a:rPr>
              <a:t>(Chocolatey package)</a:t>
            </a:r>
          </a:p>
        </p:txBody>
      </p:sp>
      <p:pic>
        <p:nvPicPr>
          <p:cNvPr id="5" name="Graphic 4">
            <a:extLst>
              <a:ext uri="{FF2B5EF4-FFF2-40B4-BE49-F238E27FC236}">
                <a16:creationId xmlns:a16="http://schemas.microsoft.com/office/drawing/2014/main" id="{C8DB8F13-DA95-5E21-C5BC-2AA31BF77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796" y="1825625"/>
            <a:ext cx="4270968" cy="783432"/>
          </a:xfrm>
          <a:prstGeom prst="rect">
            <a:avLst/>
          </a:prstGeom>
        </p:spPr>
      </p:pic>
      <p:pic>
        <p:nvPicPr>
          <p:cNvPr id="11" name="Picture 10">
            <a:extLst>
              <a:ext uri="{FF2B5EF4-FFF2-40B4-BE49-F238E27FC236}">
                <a16:creationId xmlns:a16="http://schemas.microsoft.com/office/drawing/2014/main" id="{67962404-F3BD-8FE6-0614-DFFBCDF50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987" y="1736553"/>
            <a:ext cx="4270968" cy="786570"/>
          </a:xfrm>
          <a:prstGeom prst="rect">
            <a:avLst/>
          </a:prstGeom>
        </p:spPr>
      </p:pic>
      <p:sp>
        <p:nvSpPr>
          <p:cNvPr id="12" name="Content Placeholder 6">
            <a:extLst>
              <a:ext uri="{FF2B5EF4-FFF2-40B4-BE49-F238E27FC236}">
                <a16:creationId xmlns:a16="http://schemas.microsoft.com/office/drawing/2014/main" id="{BACE3959-1BAF-91A3-DF64-D256B8101CD4}"/>
              </a:ext>
            </a:extLst>
          </p:cNvPr>
          <p:cNvSpPr txBox="1">
            <a:spLocks/>
          </p:cNvSpPr>
          <p:nvPr/>
        </p:nvSpPr>
        <p:spPr>
          <a:xfrm>
            <a:off x="6490987" y="3071396"/>
            <a:ext cx="5098039" cy="21102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ea typeface="Open Sans" panose="020B0606030504020204" pitchFamily="34" charset="0"/>
                <a:cs typeface="Open Sans" panose="020B0606030504020204" pitchFamily="34" charset="0"/>
              </a:rPr>
              <a:t>Microsoft Store (App Installer)</a:t>
            </a:r>
          </a:p>
          <a:p>
            <a:pPr>
              <a:lnSpc>
                <a:spcPct val="100000"/>
              </a:lnSpc>
            </a:pPr>
            <a:r>
              <a:rPr lang="en-US" dirty="0">
                <a:ea typeface="Open Sans" panose="020B0606030504020204" pitchFamily="34" charset="0"/>
                <a:cs typeface="Open Sans" panose="020B0606030504020204" pitchFamily="34" charset="0"/>
              </a:rPr>
              <a:t>From GitHub.</a:t>
            </a:r>
          </a:p>
          <a:p>
            <a:pPr>
              <a:lnSpc>
                <a:spcPct val="100000"/>
              </a:lnSpc>
            </a:pPr>
            <a:r>
              <a:rPr lang="en-US" dirty="0">
                <a:ea typeface="Open Sans" panose="020B0606030504020204" pitchFamily="34" charset="0"/>
                <a:cs typeface="Open Sans" panose="020B0606030504020204" pitchFamily="34" charset="0"/>
              </a:rPr>
              <a:t>OOB </a:t>
            </a:r>
            <a:r>
              <a:rPr lang="en-US" i="1" dirty="0">
                <a:ea typeface="Open Sans" panose="020B0606030504020204" pitchFamily="34" charset="0"/>
                <a:cs typeface="Open Sans" panose="020B0606030504020204" pitchFamily="34" charset="0"/>
              </a:rPr>
              <a:t>(sort of)</a:t>
            </a:r>
            <a:r>
              <a:rPr lang="en-US" dirty="0">
                <a:ea typeface="Open Sans" panose="020B0606030504020204" pitchFamily="34" charset="0"/>
                <a:cs typeface="Open Sans" panose="020B0606030504020204" pitchFamily="34" charset="0"/>
              </a:rPr>
              <a:t>.</a:t>
            </a:r>
          </a:p>
          <a:p>
            <a:pPr>
              <a:lnSpc>
                <a:spcPct val="100000"/>
              </a:lnSpc>
            </a:pPr>
            <a:r>
              <a:rPr lang="en-US" i="1" dirty="0">
                <a:ea typeface="Open Sans" panose="020B0606030504020204" pitchFamily="34" charset="0"/>
                <a:cs typeface="Open Sans" panose="020B0606030504020204" pitchFamily="34" charset="0"/>
              </a:rPr>
              <a:t>(Chocolatey package)</a:t>
            </a:r>
          </a:p>
        </p:txBody>
      </p:sp>
    </p:spTree>
    <p:extLst>
      <p:ext uri="{BB962C8B-B14F-4D97-AF65-F5344CB8AC3E}">
        <p14:creationId xmlns:p14="http://schemas.microsoft.com/office/powerpoint/2010/main" val="13788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animEffect transition="in" filter="fade">
                                      <p:cBhvr>
                                        <p:cTn id="9" dur="500"/>
                                        <p:tgtEl>
                                          <p:spTgt spid="12">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animEffect transition="in" filter="fade">
                                      <p:cBhvr>
                                        <p:cTn id="23"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2AB8F4-DEDF-FEC8-E1BF-5C0B23ED50EC}"/>
              </a:ext>
            </a:extLst>
          </p:cNvPr>
          <p:cNvSpPr>
            <a:spLocks noGrp="1"/>
          </p:cNvSpPr>
          <p:nvPr>
            <p:ph type="title"/>
          </p:nvPr>
        </p:nvSpPr>
        <p:spPr>
          <a:xfrm>
            <a:off x="533399" y="350770"/>
            <a:ext cx="10298151" cy="1325563"/>
          </a:xfrm>
        </p:spPr>
        <p:txBody>
          <a:bodyPr>
            <a:normAutofit fontScale="90000"/>
          </a:bodyPr>
          <a:lstStyle/>
          <a:p>
            <a:r>
              <a:rPr lang="en-US" dirty="0">
                <a:latin typeface="Open Sans" panose="020B0606030504020204" pitchFamily="34" charset="0"/>
                <a:ea typeface="Open Sans" panose="020B0606030504020204" pitchFamily="34" charset="0"/>
                <a:cs typeface="Open Sans" panose="020B0606030504020204" pitchFamily="34" charset="0"/>
              </a:rPr>
              <a:t>Supported Chocolatey CLI Install</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D5F0C394-7C09-714F-CE25-B3E0718EA7C7}"/>
              </a:ext>
            </a:extLst>
          </p:cNvPr>
          <p:cNvSpPr>
            <a:spLocks noGrp="1"/>
          </p:cNvSpPr>
          <p:nvPr>
            <p:ph idx="1"/>
          </p:nvPr>
        </p:nvSpPr>
        <p:spPr>
          <a:xfrm>
            <a:off x="752796" y="3071395"/>
            <a:ext cx="5224258" cy="2110271"/>
          </a:xfrm>
        </p:spPr>
        <p:txBody>
          <a:bodyPr>
            <a:noAutofit/>
          </a:bodyPr>
          <a:lstStyle/>
          <a:p>
            <a:pPr>
              <a:lnSpc>
                <a:spcPct val="100000"/>
              </a:lnSpc>
            </a:pPr>
            <a:r>
              <a:rPr lang="en-US" dirty="0">
                <a:ea typeface="Open Sans" panose="020B0606030504020204" pitchFamily="34" charset="0"/>
                <a:cs typeface="Open Sans" panose="020B0606030504020204" pitchFamily="34" charset="0"/>
              </a:rPr>
              <a:t>Install script from chocolatey.org/install.ps1</a:t>
            </a:r>
          </a:p>
          <a:p>
            <a:pPr>
              <a:lnSpc>
                <a:spcPct val="100000"/>
              </a:lnSpc>
            </a:pPr>
            <a:r>
              <a:rPr lang="en-US" dirty="0">
                <a:ea typeface="Open Sans" panose="020B0606030504020204" pitchFamily="34" charset="0"/>
                <a:cs typeface="Open Sans" panose="020B0606030504020204" pitchFamily="34" charset="0"/>
              </a:rPr>
              <a:t>MSI</a:t>
            </a:r>
          </a:p>
          <a:p>
            <a:pPr>
              <a:lnSpc>
                <a:spcPct val="100000"/>
              </a:lnSpc>
            </a:pPr>
            <a:r>
              <a:rPr lang="en-US" i="1" dirty="0">
                <a:ea typeface="Open Sans" panose="020B0606030504020204" pitchFamily="34" charset="0"/>
                <a:cs typeface="Open Sans" panose="020B0606030504020204" pitchFamily="34" charset="0"/>
              </a:rPr>
              <a:t>(</a:t>
            </a:r>
            <a:r>
              <a:rPr lang="en-US" i="1" dirty="0" err="1">
                <a:ea typeface="Open Sans" panose="020B0606030504020204" pitchFamily="34" charset="0"/>
                <a:cs typeface="Open Sans" panose="020B0606030504020204" pitchFamily="34" charset="0"/>
              </a:rPr>
              <a:t>WinGet</a:t>
            </a:r>
            <a:r>
              <a:rPr lang="en-US" i="1" dirty="0">
                <a:ea typeface="Open Sans" panose="020B0606030504020204" pitchFamily="34" charset="0"/>
                <a:cs typeface="Open Sans" panose="020B0606030504020204" pitchFamily="34" charset="0"/>
              </a:rPr>
              <a:t>)</a:t>
            </a:r>
          </a:p>
        </p:txBody>
      </p:sp>
      <p:pic>
        <p:nvPicPr>
          <p:cNvPr id="5" name="Graphic 4">
            <a:extLst>
              <a:ext uri="{FF2B5EF4-FFF2-40B4-BE49-F238E27FC236}">
                <a16:creationId xmlns:a16="http://schemas.microsoft.com/office/drawing/2014/main" id="{C8DB8F13-DA95-5E21-C5BC-2AA31BF77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796" y="1825625"/>
            <a:ext cx="4270968" cy="783432"/>
          </a:xfrm>
          <a:prstGeom prst="rect">
            <a:avLst/>
          </a:prstGeom>
        </p:spPr>
      </p:pic>
      <p:pic>
        <p:nvPicPr>
          <p:cNvPr id="11" name="Picture 10">
            <a:extLst>
              <a:ext uri="{FF2B5EF4-FFF2-40B4-BE49-F238E27FC236}">
                <a16:creationId xmlns:a16="http://schemas.microsoft.com/office/drawing/2014/main" id="{67962404-F3BD-8FE6-0614-DFFBCDF50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987" y="1736553"/>
            <a:ext cx="4270968" cy="786570"/>
          </a:xfrm>
          <a:prstGeom prst="rect">
            <a:avLst/>
          </a:prstGeom>
        </p:spPr>
      </p:pic>
      <p:sp>
        <p:nvSpPr>
          <p:cNvPr id="12" name="Content Placeholder 6">
            <a:extLst>
              <a:ext uri="{FF2B5EF4-FFF2-40B4-BE49-F238E27FC236}">
                <a16:creationId xmlns:a16="http://schemas.microsoft.com/office/drawing/2014/main" id="{BACE3959-1BAF-91A3-DF64-D256B8101CD4}"/>
              </a:ext>
            </a:extLst>
          </p:cNvPr>
          <p:cNvSpPr txBox="1">
            <a:spLocks/>
          </p:cNvSpPr>
          <p:nvPr/>
        </p:nvSpPr>
        <p:spPr>
          <a:xfrm>
            <a:off x="6490987" y="3071396"/>
            <a:ext cx="5224258" cy="21102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ea typeface="Open Sans" panose="020B0606030504020204" pitchFamily="34" charset="0"/>
                <a:cs typeface="Open Sans" panose="020B0606030504020204" pitchFamily="34" charset="0"/>
              </a:rPr>
              <a:t>Install script from chocolatey.org/install.ps1</a:t>
            </a:r>
          </a:p>
          <a:p>
            <a:pPr>
              <a:lnSpc>
                <a:spcPct val="100000"/>
              </a:lnSpc>
            </a:pPr>
            <a:r>
              <a:rPr lang="en-US" dirty="0">
                <a:ea typeface="Open Sans" panose="020B0606030504020204" pitchFamily="34" charset="0"/>
                <a:cs typeface="Open Sans" panose="020B0606030504020204" pitchFamily="34" charset="0"/>
              </a:rPr>
              <a:t>MSI</a:t>
            </a:r>
          </a:p>
          <a:p>
            <a:pPr>
              <a:lnSpc>
                <a:spcPct val="100000"/>
              </a:lnSpc>
            </a:pPr>
            <a:r>
              <a:rPr lang="en-US" i="1" dirty="0">
                <a:ea typeface="Open Sans" panose="020B0606030504020204" pitchFamily="34" charset="0"/>
                <a:cs typeface="Open Sans" panose="020B0606030504020204" pitchFamily="34" charset="0"/>
              </a:rPr>
              <a:t>(</a:t>
            </a:r>
            <a:r>
              <a:rPr lang="en-US" i="1" dirty="0" err="1">
                <a:ea typeface="Open Sans" panose="020B0606030504020204" pitchFamily="34" charset="0"/>
                <a:cs typeface="Open Sans" panose="020B0606030504020204" pitchFamily="34" charset="0"/>
              </a:rPr>
              <a:t>WinGet</a:t>
            </a:r>
            <a:r>
              <a:rPr lang="en-US" i="1" dirty="0">
                <a:ea typeface="Open Sans" panose="020B0606030504020204" pitchFamily="34" charset="0"/>
                <a:cs typeface="Open Sans" panose="020B0606030504020204" pitchFamily="34" charset="0"/>
              </a:rPr>
              <a:t>)</a:t>
            </a:r>
          </a:p>
          <a:p>
            <a:pPr>
              <a:lnSpc>
                <a:spcPct val="100000"/>
              </a:lnSpc>
            </a:pPr>
            <a:endParaRPr lang="en-US" dirty="0">
              <a:ea typeface="Open Sans" panose="020B0606030504020204" pitchFamily="34" charset="0"/>
              <a:cs typeface="Open Sans" panose="020B0606030504020204" pitchFamily="34" charset="0"/>
            </a:endParaRPr>
          </a:p>
          <a:p>
            <a:pPr>
              <a:lnSpc>
                <a:spcPct val="100000"/>
              </a:lnSpc>
            </a:pPr>
            <a:endParaRPr lang="en-GB"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3736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r="-5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AB694A-A1B9-ACC3-518A-CA8CB7F6F9E8}"/>
              </a:ext>
            </a:extLst>
          </p:cNvPr>
          <p:cNvSpPr>
            <a:spLocks noGrp="1"/>
          </p:cNvSpPr>
          <p:nvPr>
            <p:ph type="ctrTitle"/>
          </p:nvPr>
        </p:nvSpPr>
        <p:spPr/>
        <p:txBody>
          <a:bodyPr/>
          <a:lstStyle/>
          <a:p>
            <a:pPr algn="ctr"/>
            <a:r>
              <a:rPr lang="en-GB" dirty="0">
                <a:effectLst>
                  <a:outerShdw blurRad="38100" dist="38100" dir="2700000" algn="tl">
                    <a:srgbClr val="000000">
                      <a:alpha val="43137"/>
                    </a:srgbClr>
                  </a:outerShdw>
                </a:effectLst>
                <a:latin typeface="+mn-lt"/>
              </a:rPr>
              <a:t>Integrations &amp; Support</a:t>
            </a:r>
          </a:p>
        </p:txBody>
      </p:sp>
      <p:sp>
        <p:nvSpPr>
          <p:cNvPr id="3" name="Subtitle 2">
            <a:extLst>
              <a:ext uri="{FF2B5EF4-FFF2-40B4-BE49-F238E27FC236}">
                <a16:creationId xmlns:a16="http://schemas.microsoft.com/office/drawing/2014/main" id="{1552B930-A757-3837-DBFE-77423B3F2BCA}"/>
              </a:ext>
            </a:extLst>
          </p:cNvPr>
          <p:cNvSpPr>
            <a:spLocks noGrp="1"/>
          </p:cNvSpPr>
          <p:nvPr>
            <p:ph type="subTitle" idx="1"/>
          </p:nvPr>
        </p:nvSpPr>
        <p:spPr/>
        <p:txBody>
          <a:bodyPr/>
          <a:lstStyle/>
          <a:p>
            <a:r>
              <a:rPr lang="en-GB" dirty="0">
                <a:latin typeface="+mn-lt"/>
              </a:rPr>
              <a:t>What does it work with. What works with it.</a:t>
            </a:r>
          </a:p>
        </p:txBody>
      </p:sp>
      <p:sp>
        <p:nvSpPr>
          <p:cNvPr id="2" name="TextBox 1">
            <a:extLst>
              <a:ext uri="{FF2B5EF4-FFF2-40B4-BE49-F238E27FC236}">
                <a16:creationId xmlns:a16="http://schemas.microsoft.com/office/drawing/2014/main" id="{AC4EFCDA-D0BC-8C93-AFA2-5FCBA198A018}"/>
              </a:ext>
            </a:extLst>
          </p:cNvPr>
          <p:cNvSpPr txBox="1"/>
          <p:nvPr/>
        </p:nvSpPr>
        <p:spPr>
          <a:xfrm>
            <a:off x="0" y="6611779"/>
            <a:ext cx="2919389" cy="246221"/>
          </a:xfrm>
          <a:prstGeom prst="rect">
            <a:avLst/>
          </a:prstGeom>
          <a:noFill/>
        </p:spPr>
        <p:txBody>
          <a:bodyPr wrap="none" rtlCol="0">
            <a:spAutoFit/>
          </a:bodyPr>
          <a:lstStyle/>
          <a:p>
            <a:r>
              <a:rPr lang="en-GB" sz="1000" dirty="0">
                <a:solidFill>
                  <a:schemeClr val="bg1"/>
                </a:solidFill>
              </a:rPr>
              <a:t>Image courtesy of https://www.tumblr.com/stra-tek</a:t>
            </a:r>
          </a:p>
        </p:txBody>
      </p:sp>
    </p:spTree>
    <p:extLst>
      <p:ext uri="{BB962C8B-B14F-4D97-AF65-F5344CB8AC3E}">
        <p14:creationId xmlns:p14="http://schemas.microsoft.com/office/powerpoint/2010/main" val="166741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latin typeface="+mn-lt"/>
                <a:ea typeface="Open Sans" panose="020B0606030504020204" pitchFamily="34" charset="0"/>
                <a:cs typeface="Open Sans" panose="020B0606030504020204" pitchFamily="34" charset="0"/>
              </a:rPr>
              <a:t>      All About The PowerShell</a:t>
            </a:r>
            <a:endParaRPr lang="en-GB" dirty="0">
              <a:latin typeface="+mn-lt"/>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a:bodyPr>
          <a:lstStyle/>
          <a:p>
            <a:r>
              <a:rPr lang="en-US" dirty="0">
                <a:ea typeface="Open Sans" panose="020B0606030504020204" pitchFamily="34" charset="0"/>
                <a:cs typeface="Open Sans" panose="020B0606030504020204" pitchFamily="34" charset="0"/>
              </a:rPr>
              <a:t>PowerShell Gallery module: </a:t>
            </a:r>
            <a:br>
              <a:rPr lang="en-US" dirty="0">
                <a:ea typeface="Open Sans" panose="020B0606030504020204" pitchFamily="34" charset="0"/>
                <a:cs typeface="Open Sans" panose="020B0606030504020204" pitchFamily="34" charset="0"/>
              </a:rPr>
            </a:br>
            <a:r>
              <a:rPr lang="en-US" dirty="0">
                <a:ea typeface="Open Sans" panose="020B0606030504020204" pitchFamily="34" charset="0"/>
                <a:cs typeface="Open Sans" panose="020B0606030504020204" pitchFamily="34" charset="0"/>
              </a:rPr>
              <a:t>			</a:t>
            </a:r>
            <a:r>
              <a:rPr lang="en-US" dirty="0" err="1">
                <a:latin typeface="Consolas" panose="020B0609020204030204" pitchFamily="49" charset="0"/>
                <a:ea typeface="Open Sans" panose="020B0606030504020204" pitchFamily="34" charset="0"/>
                <a:cs typeface="Open Sans" panose="020B0606030504020204" pitchFamily="34" charset="0"/>
              </a:rPr>
              <a:t>Microsoft.WinGet.Client</a:t>
            </a:r>
            <a:r>
              <a:rPr lang="en-US" dirty="0">
                <a:latin typeface="Consolas" panose="020B0609020204030204" pitchFamily="49" charset="0"/>
                <a:ea typeface="Open Sans" panose="020B0606030504020204" pitchFamily="34" charset="0"/>
                <a:cs typeface="Open Sans" panose="020B0606030504020204" pitchFamily="34" charset="0"/>
              </a:rPr>
              <a:t> </a:t>
            </a:r>
            <a:r>
              <a:rPr lang="en-US" sz="1800" dirty="0">
                <a:latin typeface="Consolas" panose="020B0609020204030204" pitchFamily="49" charset="0"/>
                <a:ea typeface="Open Sans" panose="020B0606030504020204" pitchFamily="34" charset="0"/>
                <a:cs typeface="Open Sans" panose="020B0606030504020204" pitchFamily="34" charset="0"/>
              </a:rPr>
              <a:t>(0.2.1)</a:t>
            </a:r>
          </a:p>
          <a:p>
            <a:r>
              <a:rPr lang="en-US" dirty="0">
                <a:ea typeface="Open Sans" panose="020B0606030504020204" pitchFamily="34" charset="0"/>
                <a:cs typeface="Open Sans" panose="020B0606030504020204" pitchFamily="34" charset="0"/>
              </a:rPr>
              <a:t>Chocolatey CLI package:</a:t>
            </a:r>
            <a:br>
              <a:rPr lang="en-US" dirty="0">
                <a:ea typeface="Open Sans" panose="020B0606030504020204" pitchFamily="34" charset="0"/>
                <a:cs typeface="Open Sans" panose="020B0606030504020204" pitchFamily="34" charset="0"/>
              </a:rPr>
            </a:br>
            <a:r>
              <a:rPr lang="en-US" dirty="0">
                <a:ea typeface="Open Sans" panose="020B0606030504020204" pitchFamily="34" charset="0"/>
                <a:cs typeface="Open Sans" panose="020B0606030504020204" pitchFamily="34" charset="0"/>
              </a:rPr>
              <a:t>			</a:t>
            </a:r>
            <a:r>
              <a:rPr lang="en-US" dirty="0" err="1">
                <a:latin typeface="Consolas" panose="020B0609020204030204" pitchFamily="49" charset="0"/>
                <a:ea typeface="Open Sans" panose="020B0606030504020204" pitchFamily="34" charset="0"/>
                <a:cs typeface="Open Sans" panose="020B0606030504020204" pitchFamily="34" charset="0"/>
              </a:rPr>
              <a:t>winget.powershell</a:t>
            </a:r>
            <a:endParaRPr lang="en-US" dirty="0">
              <a:latin typeface="Consolas" panose="020B0609020204030204" pitchFamily="49" charset="0"/>
              <a:ea typeface="Open Sans" panose="020B0606030504020204" pitchFamily="34" charset="0"/>
              <a:cs typeface="Open Sans" panose="020B0606030504020204" pitchFamily="34" charset="0"/>
            </a:endParaRPr>
          </a:p>
          <a:p>
            <a:r>
              <a:rPr lang="en-US" dirty="0" err="1">
                <a:ea typeface="Open Sans" panose="020B0606030504020204" pitchFamily="34" charset="0"/>
                <a:cs typeface="Open Sans" panose="020B0606030504020204" pitchFamily="34" charset="0"/>
              </a:rPr>
              <a:t>PackageManagement</a:t>
            </a:r>
            <a:r>
              <a:rPr lang="en-US" dirty="0">
                <a:ea typeface="Open Sans" panose="020B0606030504020204" pitchFamily="34" charset="0"/>
                <a:cs typeface="Open Sans" panose="020B0606030504020204" pitchFamily="34" charset="0"/>
              </a:rPr>
              <a:t> / </a:t>
            </a:r>
            <a:r>
              <a:rPr lang="en-US" dirty="0" err="1">
                <a:ea typeface="Open Sans" panose="020B0606030504020204" pitchFamily="34" charset="0"/>
                <a:cs typeface="Open Sans" panose="020B0606030504020204" pitchFamily="34" charset="0"/>
              </a:rPr>
              <a:t>AnyPackage</a:t>
            </a:r>
            <a:r>
              <a:rPr lang="en-US" dirty="0">
                <a:ea typeface="Open Sans" panose="020B0606030504020204" pitchFamily="34" charset="0"/>
                <a:cs typeface="Open Sans" panose="020B0606030504020204" pitchFamily="34" charset="0"/>
              </a:rPr>
              <a:t> provider.</a:t>
            </a:r>
          </a:p>
          <a:p>
            <a:r>
              <a:rPr lang="en-US" i="1" dirty="0">
                <a:ea typeface="Open Sans" panose="020B0606030504020204" pitchFamily="34" charset="0"/>
                <a:cs typeface="Open Sans" panose="020B0606030504020204" pitchFamily="34" charset="0"/>
              </a:rPr>
              <a:t>Cobalt – Crescendo wrapper </a:t>
            </a:r>
            <a:r>
              <a:rPr lang="en-US" sz="2400" i="1" dirty="0">
                <a:ea typeface="Open Sans" panose="020B0606030504020204" pitchFamily="34" charset="0"/>
                <a:cs typeface="Open Sans" panose="020B0606030504020204" pitchFamily="34" charset="0"/>
              </a:rPr>
              <a:t>(github.com/ethanbergstrom/Cobalt)</a:t>
            </a:r>
          </a:p>
        </p:txBody>
      </p:sp>
      <p:pic>
        <p:nvPicPr>
          <p:cNvPr id="2" name="Picture 1">
            <a:extLst>
              <a:ext uri="{FF2B5EF4-FFF2-40B4-BE49-F238E27FC236}">
                <a16:creationId xmlns:a16="http://schemas.microsoft.com/office/drawing/2014/main" id="{E027722A-DD99-295F-BD76-9AF339C3B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6" y="496840"/>
            <a:ext cx="1571594" cy="980808"/>
          </a:xfrm>
          <a:prstGeom prst="rect">
            <a:avLst/>
          </a:prstGeom>
        </p:spPr>
      </p:pic>
    </p:spTree>
    <p:extLst>
      <p:ext uri="{BB962C8B-B14F-4D97-AF65-F5344CB8AC3E}">
        <p14:creationId xmlns:p14="http://schemas.microsoft.com/office/powerpoint/2010/main" val="606526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latin typeface="+mn-lt"/>
                <a:ea typeface="Open Sans" panose="020B0606030504020204" pitchFamily="34" charset="0"/>
                <a:cs typeface="Open Sans" panose="020B0606030504020204" pitchFamily="34" charset="0"/>
              </a:rPr>
              <a:t>       All About The PowerShell</a:t>
            </a:r>
            <a:endParaRPr lang="en-GB" dirty="0">
              <a:latin typeface="+mn-lt"/>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a:bodyPr>
          <a:lstStyle/>
          <a:p>
            <a:r>
              <a:rPr lang="en-US" dirty="0">
                <a:ea typeface="Open Sans" panose="020B0606030504020204" pitchFamily="34" charset="0"/>
                <a:cs typeface="Open Sans" panose="020B0606030504020204" pitchFamily="34" charset="0"/>
              </a:rPr>
              <a:t>Machine readable output.</a:t>
            </a:r>
          </a:p>
          <a:p>
            <a:r>
              <a:rPr lang="en-US" dirty="0">
                <a:ea typeface="Open Sans" panose="020B0606030504020204" pitchFamily="34" charset="0"/>
                <a:cs typeface="Open Sans" panose="020B0606030504020204" pitchFamily="34" charset="0"/>
              </a:rPr>
              <a:t>Official Community PowerShell modules.</a:t>
            </a:r>
          </a:p>
          <a:p>
            <a:r>
              <a:rPr lang="en-US" dirty="0" err="1">
                <a:ea typeface="Open Sans" panose="020B0606030504020204" pitchFamily="34" charset="0"/>
                <a:cs typeface="Open Sans" panose="020B0606030504020204" pitchFamily="34" charset="0"/>
              </a:rPr>
              <a:t>cChoco</a:t>
            </a:r>
            <a:r>
              <a:rPr lang="en-US" dirty="0">
                <a:ea typeface="Open Sans" panose="020B0606030504020204" pitchFamily="34" charset="0"/>
                <a:cs typeface="Open Sans" panose="020B0606030504020204" pitchFamily="34" charset="0"/>
              </a:rPr>
              <a:t> and Chocolatey PowerShell DSC Resources.</a:t>
            </a:r>
          </a:p>
          <a:p>
            <a:r>
              <a:rPr lang="en-US" dirty="0" err="1">
                <a:ea typeface="Open Sans" panose="020B0606030504020204" pitchFamily="34" charset="0"/>
                <a:cs typeface="Open Sans" panose="020B0606030504020204" pitchFamily="34" charset="0"/>
              </a:rPr>
              <a:t>PackageManagement</a:t>
            </a:r>
            <a:r>
              <a:rPr lang="en-US" dirty="0">
                <a:ea typeface="Open Sans" panose="020B0606030504020204" pitchFamily="34" charset="0"/>
                <a:cs typeface="Open Sans" panose="020B0606030504020204" pitchFamily="34" charset="0"/>
              </a:rPr>
              <a:t> / </a:t>
            </a:r>
            <a:r>
              <a:rPr lang="en-US" dirty="0" err="1">
                <a:ea typeface="Open Sans" panose="020B0606030504020204" pitchFamily="34" charset="0"/>
                <a:cs typeface="Open Sans" panose="020B0606030504020204" pitchFamily="34" charset="0"/>
              </a:rPr>
              <a:t>AnyPackage</a:t>
            </a:r>
            <a:r>
              <a:rPr lang="en-US" dirty="0">
                <a:ea typeface="Open Sans" panose="020B0606030504020204" pitchFamily="34" charset="0"/>
                <a:cs typeface="Open Sans" panose="020B0606030504020204" pitchFamily="34" charset="0"/>
              </a:rPr>
              <a:t> provider.</a:t>
            </a:r>
          </a:p>
          <a:p>
            <a:r>
              <a:rPr lang="en-US" dirty="0">
                <a:ea typeface="Open Sans" panose="020B0606030504020204" pitchFamily="34" charset="0"/>
                <a:cs typeface="Open Sans" panose="020B0606030504020204" pitchFamily="34" charset="0"/>
              </a:rPr>
              <a:t>It’s built on PowerShell!</a:t>
            </a:r>
          </a:p>
          <a:p>
            <a:r>
              <a:rPr lang="en-US" i="1" dirty="0">
                <a:ea typeface="Open Sans" panose="020B0606030504020204" pitchFamily="34" charset="0"/>
                <a:cs typeface="Open Sans" panose="020B0606030504020204" pitchFamily="34" charset="0"/>
              </a:rPr>
              <a:t>Foil – Crescendo wrapper </a:t>
            </a:r>
            <a:r>
              <a:rPr lang="en-US" sz="2400" i="1" dirty="0">
                <a:ea typeface="Open Sans" panose="020B0606030504020204" pitchFamily="34" charset="0"/>
                <a:cs typeface="Open Sans" panose="020B0606030504020204" pitchFamily="34" charset="0"/>
              </a:rPr>
              <a:t>(github.com/ethanbergstrom/Foil)</a:t>
            </a:r>
          </a:p>
        </p:txBody>
      </p:sp>
      <p:pic>
        <p:nvPicPr>
          <p:cNvPr id="5" name="Graphic 1">
            <a:extLst>
              <a:ext uri="{FF2B5EF4-FFF2-40B4-BE49-F238E27FC236}">
                <a16:creationId xmlns:a16="http://schemas.microsoft.com/office/drawing/2014/main" id="{6AB86B82-AEA9-B7AA-0615-84F0265458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37502"/>
            <a:ext cx="1120922" cy="980808"/>
          </a:xfrm>
          <a:prstGeom prst="rect">
            <a:avLst/>
          </a:prstGeom>
        </p:spPr>
      </p:pic>
    </p:spTree>
    <p:extLst>
      <p:ext uri="{BB962C8B-B14F-4D97-AF65-F5344CB8AC3E}">
        <p14:creationId xmlns:p14="http://schemas.microsoft.com/office/powerpoint/2010/main" val="370761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lstStyle/>
          <a:p>
            <a:r>
              <a:rPr lang="en-US" dirty="0">
                <a:ea typeface="Open Sans" panose="020B0606030504020204" pitchFamily="34" charset="0"/>
                <a:cs typeface="Open Sans" panose="020B0606030504020204" pitchFamily="34" charset="0"/>
              </a:rPr>
              <a:t>Supported Sources</a:t>
            </a:r>
            <a:endParaRPr lang="en-GB" dirty="0">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37E2CAD7-7FE3-285A-E79B-100C50A4C472}"/>
              </a:ext>
            </a:extLst>
          </p:cNvPr>
          <p:cNvSpPr>
            <a:spLocks noGrp="1"/>
          </p:cNvSpPr>
          <p:nvPr>
            <p:ph type="body" idx="1"/>
          </p:nvPr>
        </p:nvSpPr>
        <p:spPr/>
        <p:txBody>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sz="half" idx="2"/>
          </p:nvPr>
        </p:nvSpPr>
        <p:spPr>
          <a:xfrm>
            <a:off x="839788" y="2505075"/>
            <a:ext cx="5183188" cy="3684588"/>
          </a:xfrm>
        </p:spPr>
        <p:txBody>
          <a:bodyPr>
            <a:normAutofit fontScale="92500" lnSpcReduction="10000"/>
          </a:bodyPr>
          <a:lstStyle/>
          <a:p>
            <a:r>
              <a:rPr lang="en-US" dirty="0">
                <a:ea typeface="Open Sans" panose="020B0606030504020204" pitchFamily="34" charset="0"/>
                <a:cs typeface="Open Sans" panose="020B0606030504020204" pitchFamily="34" charset="0"/>
              </a:rPr>
              <a:t>Microsoft Store.</a:t>
            </a:r>
          </a:p>
          <a:p>
            <a:r>
              <a:rPr lang="en-US" dirty="0">
                <a:ea typeface="Open Sans" panose="020B0606030504020204" pitchFamily="34" charset="0"/>
                <a:cs typeface="Open Sans" panose="020B0606030504020204" pitchFamily="34" charset="0"/>
              </a:rPr>
              <a:t>Azure REST Source </a:t>
            </a:r>
            <a:r>
              <a:rPr lang="en-US" sz="2200" dirty="0">
                <a:ea typeface="Open Sans" panose="020B0606030504020204" pitchFamily="34" charset="0"/>
                <a:cs typeface="Open Sans" panose="020B0606030504020204" pitchFamily="34" charset="0"/>
              </a:rPr>
              <a:t>(github.com/microsoft/</a:t>
            </a:r>
            <a:r>
              <a:rPr lang="en-US" sz="2200" dirty="0" err="1">
                <a:ea typeface="Open Sans" panose="020B0606030504020204" pitchFamily="34" charset="0"/>
                <a:cs typeface="Open Sans" panose="020B0606030504020204" pitchFamily="34" charset="0"/>
              </a:rPr>
              <a:t>winget</a:t>
            </a:r>
            <a:r>
              <a:rPr lang="en-US" sz="2200" dirty="0">
                <a:ea typeface="Open Sans" panose="020B0606030504020204" pitchFamily="34" charset="0"/>
                <a:cs typeface="Open Sans" panose="020B0606030504020204" pitchFamily="34" charset="0"/>
              </a:rPr>
              <a:t>-cli-</a:t>
            </a:r>
            <a:r>
              <a:rPr lang="en-US" sz="2200" dirty="0" err="1">
                <a:ea typeface="Open Sans" panose="020B0606030504020204" pitchFamily="34" charset="0"/>
                <a:cs typeface="Open Sans" panose="020B0606030504020204" pitchFamily="34" charset="0"/>
              </a:rPr>
              <a:t>restsource</a:t>
            </a:r>
            <a:r>
              <a:rPr lang="en-US" sz="2200" dirty="0">
                <a:ea typeface="Open Sans" panose="020B0606030504020204" pitchFamily="34" charset="0"/>
                <a:cs typeface="Open Sans" panose="020B0606030504020204" pitchFamily="34" charset="0"/>
              </a:rPr>
              <a:t>)</a:t>
            </a:r>
          </a:p>
          <a:p>
            <a:r>
              <a:rPr lang="en-US" dirty="0">
                <a:ea typeface="Open Sans" panose="020B0606030504020204" pitchFamily="34" charset="0"/>
                <a:cs typeface="Open Sans" panose="020B0606030504020204" pitchFamily="34" charset="0"/>
              </a:rPr>
              <a:t>Static web source.</a:t>
            </a:r>
          </a:p>
          <a:p>
            <a:r>
              <a:rPr lang="en-US" i="1" dirty="0">
                <a:ea typeface="Open Sans" panose="020B0606030504020204" pitchFamily="34" charset="0"/>
                <a:cs typeface="Open Sans" panose="020B0606030504020204" pitchFamily="34" charset="0"/>
              </a:rPr>
              <a:t>File Share.</a:t>
            </a:r>
          </a:p>
          <a:p>
            <a:r>
              <a:rPr lang="en-US" i="1" dirty="0">
                <a:ea typeface="Open Sans" panose="020B0606030504020204" pitchFamily="34" charset="0"/>
                <a:cs typeface="Open Sans" panose="020B0606030504020204" pitchFamily="34" charset="0"/>
              </a:rPr>
              <a:t>Local Folder.</a:t>
            </a:r>
          </a:p>
        </p:txBody>
      </p:sp>
      <p:sp>
        <p:nvSpPr>
          <p:cNvPr id="8" name="Text Placeholder 7">
            <a:extLst>
              <a:ext uri="{FF2B5EF4-FFF2-40B4-BE49-F238E27FC236}">
                <a16:creationId xmlns:a16="http://schemas.microsoft.com/office/drawing/2014/main" id="{3DF7108C-2EAD-B455-40C0-6961CD0B9AF0}"/>
              </a:ext>
            </a:extLst>
          </p:cNvPr>
          <p:cNvSpPr>
            <a:spLocks noGrp="1"/>
          </p:cNvSpPr>
          <p:nvPr>
            <p:ph type="body" sz="quarter" idx="3"/>
          </p:nvPr>
        </p:nvSpPr>
        <p:spPr>
          <a:xfrm>
            <a:off x="6292685" y="1681163"/>
            <a:ext cx="5183188" cy="823912"/>
          </a:xfrm>
        </p:spPr>
        <p:txBody>
          <a:bodyPr/>
          <a:lstStyle/>
          <a:p>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Content Placeholder 8">
            <a:extLst>
              <a:ext uri="{FF2B5EF4-FFF2-40B4-BE49-F238E27FC236}">
                <a16:creationId xmlns:a16="http://schemas.microsoft.com/office/drawing/2014/main" id="{03ACB983-4D45-FE02-F419-1D61DFEA0673}"/>
              </a:ext>
            </a:extLst>
          </p:cNvPr>
          <p:cNvSpPr>
            <a:spLocks noGrp="1"/>
          </p:cNvSpPr>
          <p:nvPr>
            <p:ph sz="quarter" idx="4"/>
          </p:nvPr>
        </p:nvSpPr>
        <p:spPr>
          <a:xfrm>
            <a:off x="6290923" y="2505075"/>
            <a:ext cx="5183188" cy="3684588"/>
          </a:xfrm>
        </p:spPr>
        <p:txBody>
          <a:bodyPr>
            <a:normAutofit fontScale="92500" lnSpcReduction="10000"/>
          </a:bodyPr>
          <a:lstStyle/>
          <a:p>
            <a:r>
              <a:rPr lang="en-US" dirty="0">
                <a:ea typeface="Open Sans" panose="020B0606030504020204" pitchFamily="34" charset="0"/>
                <a:cs typeface="Open Sans" panose="020B0606030504020204" pitchFamily="34" charset="0"/>
              </a:rPr>
              <a:t>NuGet v2 (OData).</a:t>
            </a:r>
          </a:p>
          <a:p>
            <a:r>
              <a:rPr lang="en-US" dirty="0">
                <a:ea typeface="Open Sans" panose="020B0606030504020204" pitchFamily="34" charset="0"/>
                <a:cs typeface="Open Sans" panose="020B0606030504020204" pitchFamily="34" charset="0"/>
              </a:rPr>
              <a:t>NuGet v3 (JSON).</a:t>
            </a:r>
          </a:p>
          <a:p>
            <a:r>
              <a:rPr lang="en-US" dirty="0">
                <a:ea typeface="Open Sans" panose="020B0606030504020204" pitchFamily="34" charset="0"/>
                <a:cs typeface="Open Sans" panose="020B0606030504020204" pitchFamily="34" charset="0"/>
              </a:rPr>
              <a:t>Static NuGet v3 source.</a:t>
            </a:r>
          </a:p>
          <a:p>
            <a:r>
              <a:rPr lang="en-US" dirty="0">
                <a:ea typeface="Open Sans" panose="020B0606030504020204" pitchFamily="34" charset="0"/>
                <a:cs typeface="Open Sans" panose="020B0606030504020204" pitchFamily="34" charset="0"/>
              </a:rPr>
              <a:t>Alternative sources – </a:t>
            </a:r>
            <a:r>
              <a:rPr lang="en-US" dirty="0" err="1">
                <a:ea typeface="Open Sans" panose="020B0606030504020204" pitchFamily="34" charset="0"/>
                <a:cs typeface="Open Sans" panose="020B0606030504020204" pitchFamily="34" charset="0"/>
              </a:rPr>
              <a:t>WinGet</a:t>
            </a:r>
            <a:r>
              <a:rPr lang="en-US" dirty="0">
                <a:ea typeface="Open Sans" panose="020B0606030504020204" pitchFamily="34" charset="0"/>
                <a:cs typeface="Open Sans" panose="020B0606030504020204" pitchFamily="34" charset="0"/>
              </a:rPr>
              <a:t> coming soon.</a:t>
            </a:r>
          </a:p>
          <a:p>
            <a:r>
              <a:rPr lang="en-US" dirty="0">
                <a:ea typeface="Open Sans" panose="020B0606030504020204" pitchFamily="34" charset="0"/>
                <a:cs typeface="Open Sans" panose="020B0606030504020204" pitchFamily="34" charset="0"/>
              </a:rPr>
              <a:t>File Share.</a:t>
            </a:r>
          </a:p>
          <a:p>
            <a:r>
              <a:rPr lang="en-US" dirty="0">
                <a:ea typeface="Open Sans" panose="020B0606030504020204" pitchFamily="34" charset="0"/>
                <a:cs typeface="Open Sans" panose="020B0606030504020204" pitchFamily="34" charset="0"/>
              </a:rPr>
              <a:t>Local Folder.</a:t>
            </a:r>
          </a:p>
          <a:p>
            <a:endParaRPr lang="en-GB" dirty="0">
              <a:ea typeface="Open Sans" panose="020B0606030504020204" pitchFamily="34" charset="0"/>
              <a:cs typeface="Open Sans" panose="020B0606030504020204" pitchFamily="34" charset="0"/>
            </a:endParaRPr>
          </a:p>
        </p:txBody>
      </p:sp>
      <p:pic>
        <p:nvPicPr>
          <p:cNvPr id="10" name="Graphic 1">
            <a:extLst>
              <a:ext uri="{FF2B5EF4-FFF2-40B4-BE49-F238E27FC236}">
                <a16:creationId xmlns:a16="http://schemas.microsoft.com/office/drawing/2014/main" id="{822580C1-FF49-F99C-B5A1-C8AE0C716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923" y="1698766"/>
            <a:ext cx="732934" cy="641318"/>
          </a:xfrm>
          <a:prstGeom prst="rect">
            <a:avLst/>
          </a:prstGeom>
        </p:spPr>
      </p:pic>
      <p:pic>
        <p:nvPicPr>
          <p:cNvPr id="11" name="Picture 10">
            <a:extLst>
              <a:ext uri="{FF2B5EF4-FFF2-40B4-BE49-F238E27FC236}">
                <a16:creationId xmlns:a16="http://schemas.microsoft.com/office/drawing/2014/main" id="{BD31D4CC-1C3D-CF5D-0DCC-28703E889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7" y="1698766"/>
            <a:ext cx="1027613" cy="641318"/>
          </a:xfrm>
          <a:prstGeom prst="rect">
            <a:avLst/>
          </a:prstGeom>
        </p:spPr>
      </p:pic>
    </p:spTree>
    <p:extLst>
      <p:ext uri="{BB962C8B-B14F-4D97-AF65-F5344CB8AC3E}">
        <p14:creationId xmlns:p14="http://schemas.microsoft.com/office/powerpoint/2010/main" val="2031498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A35D7-62AC-A5BD-BAE5-53FF22CC3544}"/>
              </a:ext>
            </a:extLst>
          </p:cNvPr>
          <p:cNvSpPr/>
          <p:nvPr/>
        </p:nvSpPr>
        <p:spPr>
          <a:xfrm>
            <a:off x="1341074" y="1647686"/>
            <a:ext cx="9500839" cy="411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ZoneTexte 2">
            <a:extLst>
              <a:ext uri="{FF2B5EF4-FFF2-40B4-BE49-F238E27FC236}">
                <a16:creationId xmlns:a16="http://schemas.microsoft.com/office/drawing/2014/main" id="{E60D1E15-F44A-41EC-E51F-A26657A126D9}"/>
              </a:ext>
            </a:extLst>
          </p:cNvPr>
          <p:cNvSpPr txBox="1"/>
          <p:nvPr/>
        </p:nvSpPr>
        <p:spPr>
          <a:xfrm>
            <a:off x="1052186" y="939800"/>
            <a:ext cx="98892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err="1">
                <a:ln>
                  <a:noFill/>
                </a:ln>
                <a:solidFill>
                  <a:srgbClr val="346296"/>
                </a:solidFill>
                <a:effectLst/>
                <a:uLnTx/>
                <a:uFillTx/>
                <a:latin typeface="Calibri"/>
                <a:ea typeface="+mn-ea"/>
                <a:cs typeface="+mn-cs"/>
              </a:rPr>
              <a:t>Many</a:t>
            </a:r>
            <a:r>
              <a:rPr kumimoji="0" lang="fr-FR" sz="4000" b="1" i="0" u="none" strike="noStrike" kern="1200" cap="none" spc="0" normalizeH="0" baseline="0" noProof="0" dirty="0">
                <a:ln>
                  <a:noFill/>
                </a:ln>
                <a:solidFill>
                  <a:srgbClr val="346296"/>
                </a:solidFill>
                <a:effectLst/>
                <a:uLnTx/>
                <a:uFillTx/>
                <a:latin typeface="Calibri"/>
                <a:ea typeface="+mn-ea"/>
                <a:cs typeface="+mn-cs"/>
              </a:rPr>
              <a:t> </a:t>
            </a:r>
            <a:r>
              <a:rPr kumimoji="0" lang="fr-FR" sz="4000" b="1" i="0" u="none" strike="noStrike" kern="1200" cap="none" spc="0" normalizeH="0" baseline="0" noProof="0" dirty="0" err="1">
                <a:ln>
                  <a:noFill/>
                </a:ln>
                <a:solidFill>
                  <a:srgbClr val="346296"/>
                </a:solidFill>
                <a:effectLst/>
                <a:uLnTx/>
                <a:uFillTx/>
                <a:latin typeface="Calibri"/>
                <a:ea typeface="+mn-ea"/>
                <a:cs typeface="+mn-cs"/>
              </a:rPr>
              <a:t>thanks</a:t>
            </a:r>
            <a:r>
              <a:rPr kumimoji="0" lang="fr-FR" sz="4000" b="1" i="0" u="none" strike="noStrike" kern="1200" cap="none" spc="0" normalizeH="0" baseline="0" noProof="0" dirty="0">
                <a:ln>
                  <a:noFill/>
                </a:ln>
                <a:solidFill>
                  <a:srgbClr val="346296"/>
                </a:solidFill>
                <a:effectLst/>
                <a:uLnTx/>
                <a:uFillTx/>
                <a:latin typeface="Calibri"/>
                <a:ea typeface="+mn-ea"/>
                <a:cs typeface="+mn-cs"/>
              </a:rPr>
              <a:t> to </a:t>
            </a:r>
            <a:r>
              <a:rPr kumimoji="0" lang="fr-FR" sz="4000" b="1" i="0" u="none" strike="noStrike" kern="1200" cap="none" spc="0" normalizeH="0" baseline="0" noProof="0" dirty="0" err="1">
                <a:ln>
                  <a:noFill/>
                </a:ln>
                <a:solidFill>
                  <a:srgbClr val="346296"/>
                </a:solidFill>
                <a:effectLst/>
                <a:uLnTx/>
                <a:uFillTx/>
                <a:latin typeface="Calibri"/>
                <a:ea typeface="+mn-ea"/>
                <a:cs typeface="+mn-cs"/>
              </a:rPr>
              <a:t>our</a:t>
            </a:r>
            <a:r>
              <a:rPr kumimoji="0" lang="fr-FR" sz="4000" b="1" i="0" u="none" strike="noStrike" kern="1200" cap="none" spc="0" normalizeH="0" baseline="0" noProof="0" dirty="0">
                <a:ln>
                  <a:noFill/>
                </a:ln>
                <a:solidFill>
                  <a:srgbClr val="346296"/>
                </a:solidFill>
                <a:effectLst/>
                <a:uLnTx/>
                <a:uFillTx/>
                <a:latin typeface="Calibri"/>
                <a:ea typeface="+mn-ea"/>
                <a:cs typeface="+mn-cs"/>
              </a:rPr>
              <a:t> sponsors:</a:t>
            </a:r>
          </a:p>
        </p:txBody>
      </p:sp>
      <p:pic>
        <p:nvPicPr>
          <p:cNvPr id="4" name="Graphique 3">
            <a:extLst>
              <a:ext uri="{FF2B5EF4-FFF2-40B4-BE49-F238E27FC236}">
                <a16:creationId xmlns:a16="http://schemas.microsoft.com/office/drawing/2014/main" id="{A2E68E28-B5BE-2B96-2C24-1AF3A54121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616" y="2343050"/>
            <a:ext cx="8812767" cy="2603419"/>
          </a:xfrm>
          <a:prstGeom prst="rect">
            <a:avLst/>
          </a:prstGeom>
        </p:spPr>
      </p:pic>
    </p:spTree>
    <p:extLst>
      <p:ext uri="{BB962C8B-B14F-4D97-AF65-F5344CB8AC3E}">
        <p14:creationId xmlns:p14="http://schemas.microsoft.com/office/powerpoint/2010/main" val="220426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B6780-B6BB-85D2-EFCA-F20A2CB6388B}"/>
              </a:ext>
            </a:extLst>
          </p:cNvPr>
          <p:cNvSpPr>
            <a:spLocks noGrp="1"/>
          </p:cNvSpPr>
          <p:nvPr>
            <p:ph type="title"/>
          </p:nvPr>
        </p:nvSpPr>
        <p:spPr>
          <a:xfrm>
            <a:off x="453483" y="365125"/>
            <a:ext cx="10117997" cy="1325563"/>
          </a:xfrm>
        </p:spPr>
        <p:txBody>
          <a:bodyPr>
            <a:normAutofit fontScale="90000"/>
          </a:bodyPr>
          <a:lstStyle/>
          <a:p>
            <a:r>
              <a:rPr lang="en-GB" dirty="0"/>
              <a:t>Configuration &amp; Repository Managers</a:t>
            </a:r>
          </a:p>
        </p:txBody>
      </p:sp>
      <p:pic>
        <p:nvPicPr>
          <p:cNvPr id="7" name="Content Placeholder 6">
            <a:extLst>
              <a:ext uri="{FF2B5EF4-FFF2-40B4-BE49-F238E27FC236}">
                <a16:creationId xmlns:a16="http://schemas.microsoft.com/office/drawing/2014/main" id="{C29091A8-EC8A-DB42-36EE-D25F05022C99}"/>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396" y="1505152"/>
            <a:ext cx="864991" cy="1064345"/>
          </a:xfrm>
        </p:spPr>
      </p:pic>
      <p:pic>
        <p:nvPicPr>
          <p:cNvPr id="9" name="Picture 8">
            <a:extLst>
              <a:ext uri="{FF2B5EF4-FFF2-40B4-BE49-F238E27FC236}">
                <a16:creationId xmlns:a16="http://schemas.microsoft.com/office/drawing/2014/main" id="{18C285CD-9568-5A98-9E90-856DFAB4E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8800" y="1341009"/>
            <a:ext cx="1592669" cy="884816"/>
          </a:xfrm>
          <a:prstGeom prst="rect">
            <a:avLst/>
          </a:prstGeom>
        </p:spPr>
      </p:pic>
      <p:pic>
        <p:nvPicPr>
          <p:cNvPr id="17" name="Picture 16">
            <a:extLst>
              <a:ext uri="{FF2B5EF4-FFF2-40B4-BE49-F238E27FC236}">
                <a16:creationId xmlns:a16="http://schemas.microsoft.com/office/drawing/2014/main" id="{7503FC00-0676-29DA-DD17-BC0836273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455" y="3763945"/>
            <a:ext cx="893864" cy="956434"/>
          </a:xfrm>
          <a:prstGeom prst="rect">
            <a:avLst/>
          </a:prstGeom>
        </p:spPr>
      </p:pic>
      <p:grpSp>
        <p:nvGrpSpPr>
          <p:cNvPr id="3" name="Group 2">
            <a:extLst>
              <a:ext uri="{FF2B5EF4-FFF2-40B4-BE49-F238E27FC236}">
                <a16:creationId xmlns:a16="http://schemas.microsoft.com/office/drawing/2014/main" id="{F493D288-15B8-7D18-E45A-5E3F002446F1}"/>
              </a:ext>
            </a:extLst>
          </p:cNvPr>
          <p:cNvGrpSpPr/>
          <p:nvPr/>
        </p:nvGrpSpPr>
        <p:grpSpPr>
          <a:xfrm>
            <a:off x="1069886" y="2172097"/>
            <a:ext cx="1772345" cy="1351252"/>
            <a:chOff x="1389321" y="4766567"/>
            <a:chExt cx="1772345" cy="1351252"/>
          </a:xfrm>
        </p:grpSpPr>
        <p:pic>
          <p:nvPicPr>
            <p:cNvPr id="19" name="Picture 18">
              <a:extLst>
                <a:ext uri="{FF2B5EF4-FFF2-40B4-BE49-F238E27FC236}">
                  <a16:creationId xmlns:a16="http://schemas.microsoft.com/office/drawing/2014/main" id="{17361E94-CFA3-AF38-4291-9286F9AFF9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534" y="4766567"/>
              <a:ext cx="893864" cy="893864"/>
            </a:xfrm>
            <a:prstGeom prst="rect">
              <a:avLst/>
            </a:prstGeom>
          </p:spPr>
        </p:pic>
        <p:sp>
          <p:nvSpPr>
            <p:cNvPr id="2" name="TextBox 1">
              <a:extLst>
                <a:ext uri="{FF2B5EF4-FFF2-40B4-BE49-F238E27FC236}">
                  <a16:creationId xmlns:a16="http://schemas.microsoft.com/office/drawing/2014/main" id="{3767437C-FAD5-E769-7A41-A9291A738D90}"/>
                </a:ext>
              </a:extLst>
            </p:cNvPr>
            <p:cNvSpPr txBox="1"/>
            <p:nvPr/>
          </p:nvSpPr>
          <p:spPr>
            <a:xfrm>
              <a:off x="1389321" y="5779265"/>
              <a:ext cx="1772345" cy="338554"/>
            </a:xfrm>
            <a:prstGeom prst="rect">
              <a:avLst/>
            </a:prstGeom>
            <a:noFill/>
          </p:spPr>
          <p:txBody>
            <a:bodyPr wrap="none" rtlCol="0">
              <a:spAutoFit/>
            </a:bodyPr>
            <a:lstStyle/>
            <a:p>
              <a:r>
                <a:rPr lang="en-GB" sz="1600" b="1" dirty="0">
                  <a:latin typeface="Open Sans" panose="020B0606030504020204" pitchFamily="34" charset="0"/>
                  <a:ea typeface="Open Sans" panose="020B0606030504020204" pitchFamily="34" charset="0"/>
                  <a:cs typeface="Open Sans" panose="020B0606030504020204" pitchFamily="34" charset="0"/>
                </a:rPr>
                <a:t>PowerShell DSC</a:t>
              </a:r>
            </a:p>
          </p:txBody>
        </p:sp>
      </p:grpSp>
      <p:pic>
        <p:nvPicPr>
          <p:cNvPr id="6" name="Graphic 5">
            <a:extLst>
              <a:ext uri="{FF2B5EF4-FFF2-40B4-BE49-F238E27FC236}">
                <a16:creationId xmlns:a16="http://schemas.microsoft.com/office/drawing/2014/main" id="{121AB259-AF7C-4D63-B942-E3030A1764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1369" y="5117750"/>
            <a:ext cx="3106176" cy="468054"/>
          </a:xfrm>
          <a:prstGeom prst="rect">
            <a:avLst/>
          </a:prstGeom>
        </p:spPr>
      </p:pic>
      <p:pic>
        <p:nvPicPr>
          <p:cNvPr id="10" name="Graphic 9">
            <a:extLst>
              <a:ext uri="{FF2B5EF4-FFF2-40B4-BE49-F238E27FC236}">
                <a16:creationId xmlns:a16="http://schemas.microsoft.com/office/drawing/2014/main" id="{48C08993-E147-F726-0044-44EE463B141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41505" y="5769203"/>
            <a:ext cx="3105853" cy="904352"/>
          </a:xfrm>
          <a:prstGeom prst="rect">
            <a:avLst/>
          </a:prstGeom>
        </p:spPr>
      </p:pic>
      <p:pic>
        <p:nvPicPr>
          <p:cNvPr id="12" name="Picture 11">
            <a:extLst>
              <a:ext uri="{FF2B5EF4-FFF2-40B4-BE49-F238E27FC236}">
                <a16:creationId xmlns:a16="http://schemas.microsoft.com/office/drawing/2014/main" id="{E802DCB3-39EC-0085-6134-365EBD71BB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9330" y="2161256"/>
            <a:ext cx="2099296" cy="1182585"/>
          </a:xfrm>
          <a:prstGeom prst="rect">
            <a:avLst/>
          </a:prstGeom>
        </p:spPr>
      </p:pic>
      <p:pic>
        <p:nvPicPr>
          <p:cNvPr id="14" name="Graphic 13">
            <a:extLst>
              <a:ext uri="{FF2B5EF4-FFF2-40B4-BE49-F238E27FC236}">
                <a16:creationId xmlns:a16="http://schemas.microsoft.com/office/drawing/2014/main" id="{F68FA76E-8B66-3C21-C43F-D98F8CE9DF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08664" y="3376039"/>
            <a:ext cx="1650764" cy="619037"/>
          </a:xfrm>
          <a:prstGeom prst="rect">
            <a:avLst/>
          </a:prstGeom>
        </p:spPr>
      </p:pic>
      <p:sp>
        <p:nvSpPr>
          <p:cNvPr id="15" name="TextBox 14">
            <a:extLst>
              <a:ext uri="{FF2B5EF4-FFF2-40B4-BE49-F238E27FC236}">
                <a16:creationId xmlns:a16="http://schemas.microsoft.com/office/drawing/2014/main" id="{681EFDC1-57F1-1933-6886-D783B800C536}"/>
              </a:ext>
            </a:extLst>
          </p:cNvPr>
          <p:cNvSpPr txBox="1"/>
          <p:nvPr/>
        </p:nvSpPr>
        <p:spPr>
          <a:xfrm>
            <a:off x="2025878" y="4292379"/>
            <a:ext cx="2159950" cy="584775"/>
          </a:xfrm>
          <a:prstGeom prst="rect">
            <a:avLst/>
          </a:prstGeom>
          <a:noFill/>
        </p:spPr>
        <p:txBody>
          <a:bodyPr wrap="none" rtlCol="0">
            <a:spAutoFit/>
          </a:bodyPr>
          <a:lstStyle/>
          <a:p>
            <a:r>
              <a:rPr lang="en-GB" sz="3200" dirty="0" err="1"/>
              <a:t>AnyPackage</a:t>
            </a:r>
            <a:endParaRPr lang="en-GB" sz="3200" dirty="0"/>
          </a:p>
        </p:txBody>
      </p:sp>
      <p:pic>
        <p:nvPicPr>
          <p:cNvPr id="16" name="Graphic 1">
            <a:extLst>
              <a:ext uri="{FF2B5EF4-FFF2-40B4-BE49-F238E27FC236}">
                <a16:creationId xmlns:a16="http://schemas.microsoft.com/office/drawing/2014/main" id="{A6763B04-8FCE-027A-8DDD-048A68B1C3A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9928" y="1505152"/>
            <a:ext cx="331994" cy="290495"/>
          </a:xfrm>
          <a:prstGeom prst="rect">
            <a:avLst/>
          </a:prstGeom>
        </p:spPr>
      </p:pic>
      <p:pic>
        <p:nvPicPr>
          <p:cNvPr id="22" name="Graphic 1">
            <a:extLst>
              <a:ext uri="{FF2B5EF4-FFF2-40B4-BE49-F238E27FC236}">
                <a16:creationId xmlns:a16="http://schemas.microsoft.com/office/drawing/2014/main" id="{9A14B203-C6EA-D74B-1216-2301D6915E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30837" y="1717039"/>
            <a:ext cx="331994" cy="290495"/>
          </a:xfrm>
          <a:prstGeom prst="rect">
            <a:avLst/>
          </a:prstGeom>
        </p:spPr>
      </p:pic>
      <p:pic>
        <p:nvPicPr>
          <p:cNvPr id="23" name="Graphic 1">
            <a:extLst>
              <a:ext uri="{FF2B5EF4-FFF2-40B4-BE49-F238E27FC236}">
                <a16:creationId xmlns:a16="http://schemas.microsoft.com/office/drawing/2014/main" id="{B4BFE26B-5F18-49B0-F136-004F9C0F6F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161265" y="2081626"/>
            <a:ext cx="331994" cy="290495"/>
          </a:xfrm>
          <a:prstGeom prst="rect">
            <a:avLst/>
          </a:prstGeom>
        </p:spPr>
      </p:pic>
      <p:pic>
        <p:nvPicPr>
          <p:cNvPr id="24" name="Graphic 1">
            <a:extLst>
              <a:ext uri="{FF2B5EF4-FFF2-40B4-BE49-F238E27FC236}">
                <a16:creationId xmlns:a16="http://schemas.microsoft.com/office/drawing/2014/main" id="{F0610083-59DB-1CAA-0965-CB8197A9BEC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83536" y="3754191"/>
            <a:ext cx="331994" cy="290495"/>
          </a:xfrm>
          <a:prstGeom prst="rect">
            <a:avLst/>
          </a:prstGeom>
        </p:spPr>
      </p:pic>
      <p:pic>
        <p:nvPicPr>
          <p:cNvPr id="25" name="Picture 24">
            <a:extLst>
              <a:ext uri="{FF2B5EF4-FFF2-40B4-BE49-F238E27FC236}">
                <a16:creationId xmlns:a16="http://schemas.microsoft.com/office/drawing/2014/main" id="{C1011DDE-CD40-606F-ADC3-E584EB36764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86941" y="4361115"/>
            <a:ext cx="529707" cy="330582"/>
          </a:xfrm>
          <a:prstGeom prst="rect">
            <a:avLst/>
          </a:prstGeom>
        </p:spPr>
      </p:pic>
      <p:pic>
        <p:nvPicPr>
          <p:cNvPr id="26" name="Graphic 1">
            <a:extLst>
              <a:ext uri="{FF2B5EF4-FFF2-40B4-BE49-F238E27FC236}">
                <a16:creationId xmlns:a16="http://schemas.microsoft.com/office/drawing/2014/main" id="{BA55F7D0-A214-CC48-7FE4-D83A1A1DAD9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0177" y="4381158"/>
            <a:ext cx="331994" cy="290495"/>
          </a:xfrm>
          <a:prstGeom prst="rect">
            <a:avLst/>
          </a:prstGeom>
        </p:spPr>
      </p:pic>
      <p:pic>
        <p:nvPicPr>
          <p:cNvPr id="27" name="Graphic 1">
            <a:extLst>
              <a:ext uri="{FF2B5EF4-FFF2-40B4-BE49-F238E27FC236}">
                <a16:creationId xmlns:a16="http://schemas.microsoft.com/office/drawing/2014/main" id="{1277189A-EF75-3420-8CC5-C98D2E568B0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47056" y="5992120"/>
            <a:ext cx="331994" cy="290495"/>
          </a:xfrm>
          <a:prstGeom prst="rect">
            <a:avLst/>
          </a:prstGeom>
        </p:spPr>
      </p:pic>
      <p:pic>
        <p:nvPicPr>
          <p:cNvPr id="28" name="Picture 27">
            <a:extLst>
              <a:ext uri="{FF2B5EF4-FFF2-40B4-BE49-F238E27FC236}">
                <a16:creationId xmlns:a16="http://schemas.microsoft.com/office/drawing/2014/main" id="{CC982D1D-EE1B-EFCF-9D38-9DCB561D9DB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17517" y="2585534"/>
            <a:ext cx="529707" cy="330582"/>
          </a:xfrm>
          <a:prstGeom prst="rect">
            <a:avLst/>
          </a:prstGeom>
        </p:spPr>
      </p:pic>
      <p:pic>
        <p:nvPicPr>
          <p:cNvPr id="29" name="Graphic 1">
            <a:extLst>
              <a:ext uri="{FF2B5EF4-FFF2-40B4-BE49-F238E27FC236}">
                <a16:creationId xmlns:a16="http://schemas.microsoft.com/office/drawing/2014/main" id="{840D9615-760C-5283-3D1E-9FF5877B5C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306137" y="2605577"/>
            <a:ext cx="331994" cy="290495"/>
          </a:xfrm>
          <a:prstGeom prst="rect">
            <a:avLst/>
          </a:prstGeom>
        </p:spPr>
      </p:pic>
      <p:pic>
        <p:nvPicPr>
          <p:cNvPr id="30" name="Graphic 1">
            <a:extLst>
              <a:ext uri="{FF2B5EF4-FFF2-40B4-BE49-F238E27FC236}">
                <a16:creationId xmlns:a16="http://schemas.microsoft.com/office/drawing/2014/main" id="{104F6054-2F92-4717-E691-7C13FC6CA4D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18533" y="3418872"/>
            <a:ext cx="331994" cy="290495"/>
          </a:xfrm>
          <a:prstGeom prst="rect">
            <a:avLst/>
          </a:prstGeom>
        </p:spPr>
      </p:pic>
      <p:pic>
        <p:nvPicPr>
          <p:cNvPr id="32" name="Picture 31">
            <a:extLst>
              <a:ext uri="{FF2B5EF4-FFF2-40B4-BE49-F238E27FC236}">
                <a16:creationId xmlns:a16="http://schemas.microsoft.com/office/drawing/2014/main" id="{54C5DA1E-E016-31E4-C730-709113158241}"/>
              </a:ext>
            </a:extLst>
          </p:cNvPr>
          <p:cNvPicPr>
            <a:picLocks noChangeAspect="1"/>
          </p:cNvPicPr>
          <p:nvPr/>
        </p:nvPicPr>
        <p:blipFill>
          <a:blip r:embed="rId18"/>
          <a:stretch>
            <a:fillRect/>
          </a:stretch>
        </p:blipFill>
        <p:spPr>
          <a:xfrm>
            <a:off x="3361057" y="5066027"/>
            <a:ext cx="333375" cy="285750"/>
          </a:xfrm>
          <a:prstGeom prst="rect">
            <a:avLst/>
          </a:prstGeom>
        </p:spPr>
      </p:pic>
      <p:pic>
        <p:nvPicPr>
          <p:cNvPr id="5" name="Content Placeholder 7">
            <a:extLst>
              <a:ext uri="{FF2B5EF4-FFF2-40B4-BE49-F238E27FC236}">
                <a16:creationId xmlns:a16="http://schemas.microsoft.com/office/drawing/2014/main" id="{6BA97C7B-AE3A-58C1-8A73-83C48A0A653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760879" y="1658710"/>
            <a:ext cx="2200397" cy="871625"/>
          </a:xfrm>
          <a:prstGeom prst="rect">
            <a:avLst/>
          </a:prstGeom>
        </p:spPr>
      </p:pic>
      <p:pic>
        <p:nvPicPr>
          <p:cNvPr id="8" name="Graphic 1">
            <a:extLst>
              <a:ext uri="{FF2B5EF4-FFF2-40B4-BE49-F238E27FC236}">
                <a16:creationId xmlns:a16="http://schemas.microsoft.com/office/drawing/2014/main" id="{7095CCAD-AD0A-9012-3423-29A7C11EB42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86075" y="1743334"/>
            <a:ext cx="331994" cy="290495"/>
          </a:xfrm>
          <a:prstGeom prst="rect">
            <a:avLst/>
          </a:prstGeom>
        </p:spPr>
      </p:pic>
      <p:pic>
        <p:nvPicPr>
          <p:cNvPr id="11" name="Picture 10">
            <a:extLst>
              <a:ext uri="{FF2B5EF4-FFF2-40B4-BE49-F238E27FC236}">
                <a16:creationId xmlns:a16="http://schemas.microsoft.com/office/drawing/2014/main" id="{CD3E3427-DA80-4F1D-5B3F-8AB04E446E0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13277" y="2755339"/>
            <a:ext cx="1247602" cy="378560"/>
          </a:xfrm>
          <a:prstGeom prst="rect">
            <a:avLst/>
          </a:prstGeom>
        </p:spPr>
      </p:pic>
      <p:pic>
        <p:nvPicPr>
          <p:cNvPr id="13" name="Graphic 1">
            <a:extLst>
              <a:ext uri="{FF2B5EF4-FFF2-40B4-BE49-F238E27FC236}">
                <a16:creationId xmlns:a16="http://schemas.microsoft.com/office/drawing/2014/main" id="{18CBBAB3-FCB0-E128-27E7-3393CF8862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43887" y="2703971"/>
            <a:ext cx="331994" cy="290495"/>
          </a:xfrm>
          <a:prstGeom prst="rect">
            <a:avLst/>
          </a:prstGeom>
        </p:spPr>
      </p:pic>
      <p:pic>
        <p:nvPicPr>
          <p:cNvPr id="18" name="Graphic 17">
            <a:extLst>
              <a:ext uri="{FF2B5EF4-FFF2-40B4-BE49-F238E27FC236}">
                <a16:creationId xmlns:a16="http://schemas.microsoft.com/office/drawing/2014/main" id="{0915463B-84F2-EA46-705F-1E21BB9FD9B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24662" y="2533174"/>
            <a:ext cx="1058119" cy="1146296"/>
          </a:xfrm>
          <a:prstGeom prst="rect">
            <a:avLst/>
          </a:prstGeom>
        </p:spPr>
      </p:pic>
      <p:pic>
        <p:nvPicPr>
          <p:cNvPr id="20" name="Graphic 1">
            <a:extLst>
              <a:ext uri="{FF2B5EF4-FFF2-40B4-BE49-F238E27FC236}">
                <a16:creationId xmlns:a16="http://schemas.microsoft.com/office/drawing/2014/main" id="{009CF491-13BE-E07F-2125-1A05709A927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27938" y="2472227"/>
            <a:ext cx="331994" cy="290495"/>
          </a:xfrm>
          <a:prstGeom prst="rect">
            <a:avLst/>
          </a:prstGeom>
        </p:spPr>
      </p:pic>
      <p:pic>
        <p:nvPicPr>
          <p:cNvPr id="21" name="Picture 20">
            <a:extLst>
              <a:ext uri="{FF2B5EF4-FFF2-40B4-BE49-F238E27FC236}">
                <a16:creationId xmlns:a16="http://schemas.microsoft.com/office/drawing/2014/main" id="{7C1CFAD1-9B4B-B931-8279-004E855DB11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60581" y="2966774"/>
            <a:ext cx="754754" cy="760184"/>
          </a:xfrm>
          <a:prstGeom prst="rect">
            <a:avLst/>
          </a:prstGeom>
        </p:spPr>
      </p:pic>
      <p:pic>
        <p:nvPicPr>
          <p:cNvPr id="31" name="Graphic 1">
            <a:extLst>
              <a:ext uri="{FF2B5EF4-FFF2-40B4-BE49-F238E27FC236}">
                <a16:creationId xmlns:a16="http://schemas.microsoft.com/office/drawing/2014/main" id="{F4FBF5D0-7345-BE22-A128-6471E7797E0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44668" y="3058760"/>
            <a:ext cx="331994" cy="290495"/>
          </a:xfrm>
          <a:prstGeom prst="rect">
            <a:avLst/>
          </a:prstGeom>
        </p:spPr>
      </p:pic>
      <p:sp>
        <p:nvSpPr>
          <p:cNvPr id="33" name="TextBox 32">
            <a:extLst>
              <a:ext uri="{FF2B5EF4-FFF2-40B4-BE49-F238E27FC236}">
                <a16:creationId xmlns:a16="http://schemas.microsoft.com/office/drawing/2014/main" id="{4B70FFD1-E0F4-1097-A815-BBE6E9F3DA7C}"/>
              </a:ext>
            </a:extLst>
          </p:cNvPr>
          <p:cNvSpPr txBox="1"/>
          <p:nvPr/>
        </p:nvSpPr>
        <p:spPr>
          <a:xfrm>
            <a:off x="9036934" y="3662324"/>
            <a:ext cx="1478290" cy="276999"/>
          </a:xfrm>
          <a:prstGeom prst="rect">
            <a:avLst/>
          </a:prstGeom>
          <a:noFill/>
        </p:spPr>
        <p:txBody>
          <a:bodyPr wrap="none" rtlCol="0">
            <a:spAutoFit/>
          </a:bodyPr>
          <a:lstStyle/>
          <a:p>
            <a:r>
              <a:rPr lang="en-GB" sz="1200" b="1" dirty="0">
                <a:latin typeface="Open Sans" panose="020B0606030504020204" pitchFamily="34" charset="0"/>
                <a:ea typeface="Open Sans" panose="020B0606030504020204" pitchFamily="34" charset="0"/>
                <a:cs typeface="Open Sans" panose="020B0606030504020204" pitchFamily="34" charset="0"/>
              </a:rPr>
              <a:t>GitHub Packages</a:t>
            </a:r>
          </a:p>
        </p:txBody>
      </p:sp>
      <p:pic>
        <p:nvPicPr>
          <p:cNvPr id="34" name="Graphic 33">
            <a:extLst>
              <a:ext uri="{FF2B5EF4-FFF2-40B4-BE49-F238E27FC236}">
                <a16:creationId xmlns:a16="http://schemas.microsoft.com/office/drawing/2014/main" id="{666CA584-0DF7-152F-5DE9-C7F0CFF8EC8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79732" y="4040027"/>
            <a:ext cx="2411821" cy="964728"/>
          </a:xfrm>
          <a:prstGeom prst="rect">
            <a:avLst/>
          </a:prstGeom>
        </p:spPr>
      </p:pic>
      <p:pic>
        <p:nvPicPr>
          <p:cNvPr id="35" name="Graphic 1">
            <a:extLst>
              <a:ext uri="{FF2B5EF4-FFF2-40B4-BE49-F238E27FC236}">
                <a16:creationId xmlns:a16="http://schemas.microsoft.com/office/drawing/2014/main" id="{ECFD5439-FC70-76CB-5439-B5DB8B45417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06825" y="4185513"/>
            <a:ext cx="331994" cy="290495"/>
          </a:xfrm>
          <a:prstGeom prst="rect">
            <a:avLst/>
          </a:prstGeom>
        </p:spPr>
      </p:pic>
      <p:pic>
        <p:nvPicPr>
          <p:cNvPr id="36" name="Picture 35">
            <a:extLst>
              <a:ext uri="{FF2B5EF4-FFF2-40B4-BE49-F238E27FC236}">
                <a16:creationId xmlns:a16="http://schemas.microsoft.com/office/drawing/2014/main" id="{75073192-B41C-AB4F-5B1E-083FADD77F0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876216" y="3498765"/>
            <a:ext cx="1559088" cy="450674"/>
          </a:xfrm>
          <a:prstGeom prst="rect">
            <a:avLst/>
          </a:prstGeom>
        </p:spPr>
      </p:pic>
      <p:pic>
        <p:nvPicPr>
          <p:cNvPr id="37" name="Graphic 1">
            <a:extLst>
              <a:ext uri="{FF2B5EF4-FFF2-40B4-BE49-F238E27FC236}">
                <a16:creationId xmlns:a16="http://schemas.microsoft.com/office/drawing/2014/main" id="{670ADB2D-C6E7-BEFD-EEBF-CA271BEE4C5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45296" y="3496146"/>
            <a:ext cx="331994" cy="290495"/>
          </a:xfrm>
          <a:prstGeom prst="rect">
            <a:avLst/>
          </a:prstGeom>
        </p:spPr>
      </p:pic>
      <p:sp>
        <p:nvSpPr>
          <p:cNvPr id="38" name="TextBox 37">
            <a:extLst>
              <a:ext uri="{FF2B5EF4-FFF2-40B4-BE49-F238E27FC236}">
                <a16:creationId xmlns:a16="http://schemas.microsoft.com/office/drawing/2014/main" id="{EADF8126-6C01-4FB8-0B7C-DA1D7F4E0A43}"/>
              </a:ext>
            </a:extLst>
          </p:cNvPr>
          <p:cNvSpPr txBox="1"/>
          <p:nvPr/>
        </p:nvSpPr>
        <p:spPr>
          <a:xfrm>
            <a:off x="7695383" y="3904335"/>
            <a:ext cx="849913" cy="276999"/>
          </a:xfrm>
          <a:prstGeom prst="rect">
            <a:avLst/>
          </a:prstGeom>
          <a:noFill/>
        </p:spPr>
        <p:txBody>
          <a:bodyPr wrap="none" rtlCol="0">
            <a:spAutoFit/>
          </a:bodyPr>
          <a:lstStyle/>
          <a:p>
            <a:r>
              <a:rPr lang="en-GB" sz="1200" b="1" dirty="0">
                <a:solidFill>
                  <a:srgbClr val="0089D6"/>
                </a:solidFill>
                <a:latin typeface="Open Sans" panose="020B0606030504020204" pitchFamily="34" charset="0"/>
                <a:ea typeface="Open Sans" panose="020B0606030504020204" pitchFamily="34" charset="0"/>
                <a:cs typeface="Open Sans" panose="020B0606030504020204" pitchFamily="34" charset="0"/>
              </a:rPr>
              <a:t>Artifacts</a:t>
            </a:r>
          </a:p>
        </p:txBody>
      </p:sp>
      <p:cxnSp>
        <p:nvCxnSpPr>
          <p:cNvPr id="41" name="Straight Connector 40">
            <a:extLst>
              <a:ext uri="{FF2B5EF4-FFF2-40B4-BE49-F238E27FC236}">
                <a16:creationId xmlns:a16="http://schemas.microsoft.com/office/drawing/2014/main" id="{30A0A2A1-771D-4FF5-0767-CEF33484F812}"/>
              </a:ext>
            </a:extLst>
          </p:cNvPr>
          <p:cNvCxnSpPr/>
          <p:nvPr/>
        </p:nvCxnSpPr>
        <p:spPr>
          <a:xfrm>
            <a:off x="6372315" y="1795647"/>
            <a:ext cx="66907" cy="4502482"/>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ED3DC0EB-D1CE-0C58-7FA9-11A1F538913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815838" y="5133628"/>
            <a:ext cx="1459883" cy="904352"/>
          </a:xfrm>
          <a:prstGeom prst="rect">
            <a:avLst/>
          </a:prstGeom>
        </p:spPr>
      </p:pic>
      <p:pic>
        <p:nvPicPr>
          <p:cNvPr id="43" name="Graphic 1">
            <a:extLst>
              <a:ext uri="{FF2B5EF4-FFF2-40B4-BE49-F238E27FC236}">
                <a16:creationId xmlns:a16="http://schemas.microsoft.com/office/drawing/2014/main" id="{6DE46C60-018C-252E-20AE-D25B7C7E48A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91263" y="5412569"/>
            <a:ext cx="331994" cy="290495"/>
          </a:xfrm>
          <a:prstGeom prst="rect">
            <a:avLst/>
          </a:prstGeom>
        </p:spPr>
      </p:pic>
      <p:pic>
        <p:nvPicPr>
          <p:cNvPr id="44" name="Picture 43">
            <a:extLst>
              <a:ext uri="{FF2B5EF4-FFF2-40B4-BE49-F238E27FC236}">
                <a16:creationId xmlns:a16="http://schemas.microsoft.com/office/drawing/2014/main" id="{53FE5B01-E9A8-6013-F5D0-1DEE38F5FD1F}"/>
              </a:ext>
            </a:extLst>
          </p:cNvPr>
          <p:cNvPicPr>
            <a:picLocks noChangeAspect="1"/>
          </p:cNvPicPr>
          <p:nvPr/>
        </p:nvPicPr>
        <p:blipFill>
          <a:blip r:embed="rId28"/>
          <a:stretch>
            <a:fillRect/>
          </a:stretch>
        </p:blipFill>
        <p:spPr>
          <a:xfrm>
            <a:off x="7869774" y="5872050"/>
            <a:ext cx="1247331" cy="331859"/>
          </a:xfrm>
          <a:prstGeom prst="rect">
            <a:avLst/>
          </a:prstGeom>
        </p:spPr>
      </p:pic>
      <p:pic>
        <p:nvPicPr>
          <p:cNvPr id="45" name="Graphic 1">
            <a:extLst>
              <a:ext uri="{FF2B5EF4-FFF2-40B4-BE49-F238E27FC236}">
                <a16:creationId xmlns:a16="http://schemas.microsoft.com/office/drawing/2014/main" id="{99D6DBB4-B042-F952-0944-A6E9CABC288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223784" y="5874949"/>
            <a:ext cx="331994" cy="290495"/>
          </a:xfrm>
          <a:prstGeom prst="rect">
            <a:avLst/>
          </a:prstGeom>
        </p:spPr>
      </p:pic>
      <p:pic>
        <p:nvPicPr>
          <p:cNvPr id="47" name="Picture 46">
            <a:extLst>
              <a:ext uri="{FF2B5EF4-FFF2-40B4-BE49-F238E27FC236}">
                <a16:creationId xmlns:a16="http://schemas.microsoft.com/office/drawing/2014/main" id="{677ED171-120F-7CC4-076E-E94A72816F0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34123" y="1683348"/>
            <a:ext cx="688773" cy="688773"/>
          </a:xfrm>
          <a:prstGeom prst="rect">
            <a:avLst/>
          </a:prstGeom>
        </p:spPr>
      </p:pic>
      <p:sp>
        <p:nvSpPr>
          <p:cNvPr id="48" name="TextBox 47">
            <a:extLst>
              <a:ext uri="{FF2B5EF4-FFF2-40B4-BE49-F238E27FC236}">
                <a16:creationId xmlns:a16="http://schemas.microsoft.com/office/drawing/2014/main" id="{0738F9C7-BCE3-102E-A5D9-2159966A0422}"/>
              </a:ext>
            </a:extLst>
          </p:cNvPr>
          <p:cNvSpPr txBox="1"/>
          <p:nvPr/>
        </p:nvSpPr>
        <p:spPr>
          <a:xfrm>
            <a:off x="6543638" y="2328980"/>
            <a:ext cx="950901" cy="276999"/>
          </a:xfrm>
          <a:prstGeom prst="rect">
            <a:avLst/>
          </a:prstGeom>
          <a:noFill/>
        </p:spPr>
        <p:txBody>
          <a:bodyPr wrap="none" rtlCol="0">
            <a:spAutoFit/>
          </a:bodyPr>
          <a:lstStyle/>
          <a:p>
            <a:r>
              <a:rPr lang="en-GB" sz="1200" b="1" dirty="0">
                <a:latin typeface="Open Sans" panose="020B0606030504020204" pitchFamily="34" charset="0"/>
                <a:ea typeface="Open Sans" panose="020B0606030504020204" pitchFamily="34" charset="0"/>
                <a:cs typeface="Open Sans" panose="020B0606030504020204" pitchFamily="34" charset="0"/>
              </a:rPr>
              <a:t>Nuget.org</a:t>
            </a:r>
          </a:p>
        </p:txBody>
      </p:sp>
      <p:pic>
        <p:nvPicPr>
          <p:cNvPr id="49" name="Graphic 1">
            <a:extLst>
              <a:ext uri="{FF2B5EF4-FFF2-40B4-BE49-F238E27FC236}">
                <a16:creationId xmlns:a16="http://schemas.microsoft.com/office/drawing/2014/main" id="{9F119EA3-ACD0-C4D1-BF49-6255781BF5D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298316" y="1863126"/>
            <a:ext cx="331994" cy="290495"/>
          </a:xfrm>
          <a:prstGeom prst="rect">
            <a:avLst/>
          </a:prstGeom>
        </p:spPr>
      </p:pic>
      <p:pic>
        <p:nvPicPr>
          <p:cNvPr id="50" name="Picture 49">
            <a:extLst>
              <a:ext uri="{FF2B5EF4-FFF2-40B4-BE49-F238E27FC236}">
                <a16:creationId xmlns:a16="http://schemas.microsoft.com/office/drawing/2014/main" id="{63273FA8-8DEC-E69D-7B36-CBD2AB7875C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968658" y="4336262"/>
            <a:ext cx="958086" cy="362670"/>
          </a:xfrm>
          <a:prstGeom prst="rect">
            <a:avLst/>
          </a:prstGeom>
        </p:spPr>
      </p:pic>
      <p:sp>
        <p:nvSpPr>
          <p:cNvPr id="51" name="TextBox 50">
            <a:extLst>
              <a:ext uri="{FF2B5EF4-FFF2-40B4-BE49-F238E27FC236}">
                <a16:creationId xmlns:a16="http://schemas.microsoft.com/office/drawing/2014/main" id="{6B9D9903-5D72-BAD0-1EB5-130529C2ED12}"/>
              </a:ext>
            </a:extLst>
          </p:cNvPr>
          <p:cNvSpPr txBox="1"/>
          <p:nvPr/>
        </p:nvSpPr>
        <p:spPr>
          <a:xfrm>
            <a:off x="6804098" y="4672901"/>
            <a:ext cx="1521700" cy="276999"/>
          </a:xfrm>
          <a:prstGeom prst="rect">
            <a:avLst/>
          </a:prstGeom>
          <a:noFill/>
        </p:spPr>
        <p:txBody>
          <a:bodyPr wrap="square">
            <a:spAutoFit/>
          </a:bodyPr>
          <a:lstStyle/>
          <a:p>
            <a:r>
              <a:rPr lang="en-GB" sz="1200" b="1" dirty="0">
                <a:latin typeface="Open Sans" panose="020B0606030504020204" pitchFamily="34" charset="0"/>
                <a:ea typeface="Open Sans" panose="020B0606030504020204" pitchFamily="34" charset="0"/>
                <a:cs typeface="Open Sans" panose="020B0606030504020204" pitchFamily="34" charset="0"/>
              </a:rPr>
              <a:t>Package Registry</a:t>
            </a:r>
          </a:p>
        </p:txBody>
      </p:sp>
      <p:pic>
        <p:nvPicPr>
          <p:cNvPr id="39" name="Graphic 1">
            <a:extLst>
              <a:ext uri="{FF2B5EF4-FFF2-40B4-BE49-F238E27FC236}">
                <a16:creationId xmlns:a16="http://schemas.microsoft.com/office/drawing/2014/main" id="{4871AFCC-62A0-F985-3F00-87BFC252DC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16712" y="4393603"/>
            <a:ext cx="331994" cy="290495"/>
          </a:xfrm>
          <a:prstGeom prst="rect">
            <a:avLst/>
          </a:prstGeom>
        </p:spPr>
      </p:pic>
    </p:spTree>
    <p:extLst>
      <p:ext uri="{BB962C8B-B14F-4D97-AF65-F5344CB8AC3E}">
        <p14:creationId xmlns:p14="http://schemas.microsoft.com/office/powerpoint/2010/main" val="79841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par>
                          <p:cTn id="65" fill="hold">
                            <p:stCondLst>
                              <p:cond delay="6500"/>
                            </p:stCondLst>
                            <p:childTnLst>
                              <p:par>
                                <p:cTn id="66" presetID="10" presetClass="entr" presetSubtype="0"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childTnLst>
                          </p:cTn>
                        </p:par>
                        <p:par>
                          <p:cTn id="69" fill="hold">
                            <p:stCondLst>
                              <p:cond delay="7000"/>
                            </p:stCondLst>
                            <p:childTnLst>
                              <p:par>
                                <p:cTn id="70" presetID="10" presetClass="entr" presetSubtype="0" fill="hold"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par>
                          <p:cTn id="73" fill="hold">
                            <p:stCondLst>
                              <p:cond delay="7500"/>
                            </p:stCondLst>
                            <p:childTnLst>
                              <p:par>
                                <p:cTn id="74" presetID="10" presetClass="entr" presetSubtype="0" fill="hold" nodeType="after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childTnLst>
                          </p:cTn>
                        </p:par>
                        <p:par>
                          <p:cTn id="77" fill="hold">
                            <p:stCondLst>
                              <p:cond delay="8000"/>
                            </p:stCondLst>
                            <p:childTnLst>
                              <p:par>
                                <p:cTn id="78" presetID="10" presetClass="entr" presetSubtype="0" fill="hold"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childTnLst>
                          </p:cTn>
                        </p:par>
                        <p:par>
                          <p:cTn id="81" fill="hold">
                            <p:stCondLst>
                              <p:cond delay="8500"/>
                            </p:stCondLst>
                            <p:childTnLst>
                              <p:par>
                                <p:cTn id="82" presetID="10" presetClass="entr" presetSubtype="0" fill="hold" nodeType="after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childTnLst>
                                </p:cTn>
                              </p:par>
                            </p:childTnLst>
                          </p:cTn>
                        </p:par>
                        <p:par>
                          <p:cTn id="85" fill="hold">
                            <p:stCondLst>
                              <p:cond delay="9000"/>
                            </p:stCondLst>
                            <p:childTnLst>
                              <p:par>
                                <p:cTn id="86" presetID="10" presetClass="entr" presetSubtype="0"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EEAE1FF-E220-1612-E928-187C946A2068}"/>
              </a:ext>
            </a:extLst>
          </p:cNvPr>
          <p:cNvSpPr>
            <a:spLocks noGrp="1"/>
          </p:cNvSpPr>
          <p:nvPr>
            <p:ph type="ctrTitle"/>
          </p:nvPr>
        </p:nvSpPr>
        <p:spPr/>
        <p:txBody>
          <a:bodyPr/>
          <a:lstStyle/>
          <a:p>
            <a:pPr algn="ctr"/>
            <a:r>
              <a:rPr lang="en-GB" dirty="0">
                <a:effectLst>
                  <a:outerShdw blurRad="38100" dist="38100" dir="2700000" algn="tl">
                    <a:srgbClr val="000000">
                      <a:alpha val="43137"/>
                    </a:srgbClr>
                  </a:outerShdw>
                </a:effectLst>
              </a:rPr>
              <a:t>Packages and Manifests</a:t>
            </a:r>
          </a:p>
        </p:txBody>
      </p:sp>
      <p:sp>
        <p:nvSpPr>
          <p:cNvPr id="13" name="Text Placeholder 12">
            <a:extLst>
              <a:ext uri="{FF2B5EF4-FFF2-40B4-BE49-F238E27FC236}">
                <a16:creationId xmlns:a16="http://schemas.microsoft.com/office/drawing/2014/main" id="{960DDEC7-1E24-B90F-0694-3F6B3499B9EC}"/>
              </a:ext>
            </a:extLst>
          </p:cNvPr>
          <p:cNvSpPr>
            <a:spLocks noGrp="1"/>
          </p:cNvSpPr>
          <p:nvPr>
            <p:ph type="subTitle" idx="1"/>
          </p:nvPr>
        </p:nvSpPr>
        <p:spPr/>
        <p:txBody>
          <a:bodyPr/>
          <a:lstStyle/>
          <a:p>
            <a:r>
              <a:rPr lang="en-GB" dirty="0"/>
              <a:t>And submitting those packages and manifests. And stuff about where they are submitted to.</a:t>
            </a:r>
          </a:p>
        </p:txBody>
      </p:sp>
    </p:spTree>
    <p:extLst>
      <p:ext uri="{BB962C8B-B14F-4D97-AF65-F5344CB8AC3E}">
        <p14:creationId xmlns:p14="http://schemas.microsoft.com/office/powerpoint/2010/main" val="418300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Manifests </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Use separate </a:t>
            </a:r>
            <a:r>
              <a:rPr lang="en-US" dirty="0" err="1">
                <a:latin typeface="Consolas" panose="020B0609020204030204" pitchFamily="49" charset="0"/>
                <a:ea typeface="Open Sans" panose="020B0606030504020204" pitchFamily="34" charset="0"/>
                <a:cs typeface="Open Sans" panose="020B0606030504020204" pitchFamily="34" charset="0"/>
              </a:rPr>
              <a:t>wingetcreate</a:t>
            </a:r>
            <a:r>
              <a:rPr lang="en-US" dirty="0">
                <a:latin typeface="Open Sans" panose="020B0606030504020204" pitchFamily="34" charset="0"/>
                <a:ea typeface="Open Sans" panose="020B0606030504020204" pitchFamily="34" charset="0"/>
                <a:cs typeface="Open Sans" panose="020B0606030504020204" pitchFamily="34" charset="0"/>
              </a:rPr>
              <a:t> tool.</a:t>
            </a:r>
          </a:p>
          <a:p>
            <a:r>
              <a:rPr lang="en-US" dirty="0">
                <a:latin typeface="Open Sans" panose="020B0606030504020204" pitchFamily="34" charset="0"/>
                <a:ea typeface="Open Sans" panose="020B0606030504020204" pitchFamily="34" charset="0"/>
                <a:cs typeface="Open Sans" panose="020B0606030504020204" pitchFamily="34" charset="0"/>
              </a:rPr>
              <a:t>Find defaults from MSI.</a:t>
            </a:r>
          </a:p>
          <a:p>
            <a:r>
              <a:rPr lang="en-US" dirty="0">
                <a:latin typeface="Open Sans" panose="020B0606030504020204" pitchFamily="34" charset="0"/>
                <a:ea typeface="Open Sans" panose="020B0606030504020204" pitchFamily="34" charset="0"/>
                <a:cs typeface="Open Sans" panose="020B0606030504020204" pitchFamily="34" charset="0"/>
              </a:rPr>
              <a:t>Simple, question–based approach.</a:t>
            </a:r>
          </a:p>
          <a:p>
            <a:r>
              <a:rPr lang="en-US" dirty="0">
                <a:latin typeface="Open Sans" panose="020B0606030504020204" pitchFamily="34" charset="0"/>
                <a:ea typeface="Open Sans" panose="020B0606030504020204" pitchFamily="34" charset="0"/>
                <a:cs typeface="Open Sans" panose="020B0606030504020204" pitchFamily="34" charset="0"/>
              </a:rPr>
              <a:t>Creates multiple YAML files.</a:t>
            </a:r>
          </a:p>
          <a:p>
            <a:r>
              <a:rPr lang="en-US" dirty="0">
                <a:latin typeface="Open Sans" panose="020B0606030504020204" pitchFamily="34" charset="0"/>
                <a:ea typeface="Open Sans" panose="020B0606030504020204" pitchFamily="34" charset="0"/>
                <a:cs typeface="Open Sans" panose="020B0606030504020204" pitchFamily="34" charset="0"/>
              </a:rPr>
              <a:t>No flexibility </a:t>
            </a:r>
            <a:r>
              <a:rPr lang="en-US">
                <a:latin typeface="Open Sans" panose="020B0606030504020204" pitchFamily="34" charset="0"/>
                <a:ea typeface="Open Sans" panose="020B0606030504020204" pitchFamily="34" charset="0"/>
                <a:cs typeface="Open Sans" panose="020B0606030504020204" pitchFamily="34" charset="0"/>
              </a:rPr>
              <a:t>in manifest format.</a:t>
            </a:r>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dirty="0">
                <a:latin typeface="Open Sans" panose="020B0606030504020204" pitchFamily="34" charset="0"/>
                <a:ea typeface="Open Sans" panose="020B0606030504020204" pitchFamily="34" charset="0"/>
                <a:cs typeface="Open Sans" panose="020B0606030504020204" pitchFamily="34" charset="0"/>
              </a:rPr>
              <a:t>Only runs installers or adds supported formats.</a:t>
            </a:r>
          </a:p>
          <a:p>
            <a:r>
              <a:rPr lang="en-US" dirty="0">
                <a:latin typeface="Open Sans" panose="020B0606030504020204" pitchFamily="34" charset="0"/>
                <a:ea typeface="Open Sans" panose="020B0606030504020204" pitchFamily="34" charset="0"/>
                <a:cs typeface="Open Sans" panose="020B0606030504020204" pitchFamily="34" charset="0"/>
              </a:rPr>
              <a:t>Can submit from the tool.</a:t>
            </a:r>
          </a:p>
        </p:txBody>
      </p:sp>
      <p:pic>
        <p:nvPicPr>
          <p:cNvPr id="2" name="Picture 1">
            <a:extLst>
              <a:ext uri="{FF2B5EF4-FFF2-40B4-BE49-F238E27FC236}">
                <a16:creationId xmlns:a16="http://schemas.microsoft.com/office/drawing/2014/main" id="{E027722A-DD99-295F-BD76-9AF339C3B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6" y="496840"/>
            <a:ext cx="1571594" cy="980808"/>
          </a:xfrm>
          <a:prstGeom prst="rect">
            <a:avLst/>
          </a:prstGeom>
        </p:spPr>
      </p:pic>
    </p:spTree>
    <p:extLst>
      <p:ext uri="{BB962C8B-B14F-4D97-AF65-F5344CB8AC3E}">
        <p14:creationId xmlns:p14="http://schemas.microsoft.com/office/powerpoint/2010/main" val="1288308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      Packages</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a:bodyPr>
          <a:lstStyle/>
          <a:p>
            <a:r>
              <a:rPr lang="en-US" dirty="0">
                <a:latin typeface="Open Sans" panose="020B0606030504020204" pitchFamily="34" charset="0"/>
                <a:ea typeface="Open Sans" panose="020B0606030504020204" pitchFamily="34" charset="0"/>
                <a:cs typeface="Open Sans" panose="020B0606030504020204" pitchFamily="34" charset="0"/>
              </a:rPr>
              <a:t>Use </a:t>
            </a:r>
            <a:r>
              <a:rPr lang="en-US" dirty="0" err="1">
                <a:latin typeface="Consolas" panose="020B0609020204030204" pitchFamily="49" charset="0"/>
                <a:ea typeface="Open Sans" panose="020B0606030504020204" pitchFamily="34" charset="0"/>
                <a:cs typeface="Open Sans" panose="020B0606030504020204" pitchFamily="34" charset="0"/>
              </a:rPr>
              <a:t>choco</a:t>
            </a:r>
            <a:r>
              <a:rPr lang="en-US" dirty="0">
                <a:latin typeface="Consolas" panose="020B0609020204030204" pitchFamily="49" charset="0"/>
                <a:ea typeface="Open Sans" panose="020B0606030504020204" pitchFamily="34" charset="0"/>
                <a:cs typeface="Open Sans" panose="020B0606030504020204" pitchFamily="34" charset="0"/>
              </a:rPr>
              <a:t> new</a:t>
            </a:r>
            <a:r>
              <a:rPr lang="en-US" dirty="0">
                <a:latin typeface="Open Sans" panose="020B0606030504020204" pitchFamily="34" charset="0"/>
                <a:ea typeface="Open Sans" panose="020B0606030504020204" pitchFamily="34" charset="0"/>
                <a:cs typeface="Open Sans" panose="020B0606030504020204" pitchFamily="34" charset="0"/>
              </a:rPr>
              <a:t> command.</a:t>
            </a:r>
          </a:p>
          <a:p>
            <a:r>
              <a:rPr lang="en-US" dirty="0">
                <a:latin typeface="Open Sans" panose="020B0606030504020204" pitchFamily="34" charset="0"/>
                <a:ea typeface="Open Sans" panose="020B0606030504020204" pitchFamily="34" charset="0"/>
                <a:cs typeface="Open Sans" panose="020B0606030504020204" pitchFamily="34" charset="0"/>
              </a:rPr>
              <a:t>Finds defaults from most installers.</a:t>
            </a:r>
          </a:p>
          <a:p>
            <a:r>
              <a:rPr lang="en-US" dirty="0">
                <a:latin typeface="Open Sans" panose="020B0606030504020204" pitchFamily="34" charset="0"/>
                <a:ea typeface="Open Sans" panose="020B0606030504020204" pitchFamily="34" charset="0"/>
                <a:cs typeface="Open Sans" panose="020B0606030504020204" pitchFamily="34" charset="0"/>
              </a:rPr>
              <a:t>XML format.</a:t>
            </a:r>
          </a:p>
          <a:p>
            <a:r>
              <a:rPr lang="en-US" dirty="0">
                <a:latin typeface="Open Sans" panose="020B0606030504020204" pitchFamily="34" charset="0"/>
                <a:ea typeface="Open Sans" panose="020B0606030504020204" pitchFamily="34" charset="0"/>
                <a:cs typeface="Open Sans" panose="020B0606030504020204" pitchFamily="34" charset="0"/>
              </a:rPr>
              <a:t>Use </a:t>
            </a:r>
            <a:r>
              <a:rPr lang="en-US" dirty="0">
                <a:latin typeface="Consolas" panose="020B0609020204030204" pitchFamily="49" charset="0"/>
                <a:ea typeface="Open Sans" panose="020B0606030504020204" pitchFamily="34" charset="0"/>
                <a:cs typeface="Open Sans" panose="020B0606030504020204" pitchFamily="34" charset="0"/>
              </a:rPr>
              <a:t>push</a:t>
            </a:r>
            <a:r>
              <a:rPr lang="en-US" dirty="0">
                <a:latin typeface="Open Sans" panose="020B0606030504020204" pitchFamily="34" charset="0"/>
                <a:ea typeface="Open Sans" panose="020B0606030504020204" pitchFamily="34" charset="0"/>
                <a:cs typeface="Open Sans" panose="020B0606030504020204" pitchFamily="34" charset="0"/>
              </a:rPr>
              <a:t> command to ‘submit’.</a:t>
            </a:r>
          </a:p>
          <a:p>
            <a:r>
              <a:rPr lang="en-US" dirty="0">
                <a:latin typeface="Open Sans" panose="020B0606030504020204" pitchFamily="34" charset="0"/>
                <a:ea typeface="Open Sans" panose="020B0606030504020204" pitchFamily="34" charset="0"/>
                <a:cs typeface="Open Sans" panose="020B0606030504020204" pitchFamily="34" charset="0"/>
              </a:rPr>
              <a:t>Uses PowerShell to give flexibility (package parameters etc.).</a:t>
            </a:r>
          </a:p>
          <a:p>
            <a:r>
              <a:rPr lang="en-US" dirty="0">
                <a:latin typeface="Open Sans" panose="020B0606030504020204" pitchFamily="34" charset="0"/>
                <a:ea typeface="Open Sans" panose="020B0606030504020204" pitchFamily="34" charset="0"/>
                <a:cs typeface="Open Sans" panose="020B0606030504020204" pitchFamily="34" charset="0"/>
              </a:rPr>
              <a:t>Package Builder UI with Business edition.</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1">
            <a:extLst>
              <a:ext uri="{FF2B5EF4-FFF2-40B4-BE49-F238E27FC236}">
                <a16:creationId xmlns:a16="http://schemas.microsoft.com/office/drawing/2014/main" id="{6AB86B82-AEA9-B7AA-0615-84F0265458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37502"/>
            <a:ext cx="1120922" cy="980808"/>
          </a:xfrm>
          <a:prstGeom prst="rect">
            <a:avLst/>
          </a:prstGeom>
        </p:spPr>
      </p:pic>
    </p:spTree>
    <p:extLst>
      <p:ext uri="{BB962C8B-B14F-4D97-AF65-F5344CB8AC3E}">
        <p14:creationId xmlns:p14="http://schemas.microsoft.com/office/powerpoint/2010/main" val="2272022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63CB-7C29-0EC4-A2B8-E81EE6F3D6C6}"/>
              </a:ext>
            </a:extLst>
          </p:cNvPr>
          <p:cNvSpPr>
            <a:spLocks noGrp="1"/>
          </p:cNvSpPr>
          <p:nvPr>
            <p:ph type="title"/>
          </p:nvPr>
        </p:nvSpPr>
        <p:spPr>
          <a:xfrm>
            <a:off x="838200" y="365125"/>
            <a:ext cx="10112298" cy="1325563"/>
          </a:xfrm>
        </p:spPr>
        <p:txBody>
          <a:bodyPr>
            <a:normAutofit/>
          </a:bodyPr>
          <a:lstStyle/>
          <a:p>
            <a:r>
              <a:rPr lang="en-GB" dirty="0">
                <a:cs typeface="Open Sans" panose="00000500000000000000" pitchFamily="2" charset="0"/>
              </a:rPr>
              <a:t>      </a:t>
            </a:r>
            <a:r>
              <a:rPr lang="en-GB" dirty="0" err="1">
                <a:cs typeface="Open Sans" panose="00000500000000000000" pitchFamily="2" charset="0"/>
              </a:rPr>
              <a:t>WinGet</a:t>
            </a:r>
            <a:r>
              <a:rPr lang="en-GB" dirty="0">
                <a:cs typeface="Open Sans" panose="00000500000000000000" pitchFamily="2" charset="0"/>
              </a:rPr>
              <a:t> Community Repo.</a:t>
            </a:r>
          </a:p>
        </p:txBody>
      </p:sp>
      <p:sp>
        <p:nvSpPr>
          <p:cNvPr id="3" name="Content Placeholder 2">
            <a:extLst>
              <a:ext uri="{FF2B5EF4-FFF2-40B4-BE49-F238E27FC236}">
                <a16:creationId xmlns:a16="http://schemas.microsoft.com/office/drawing/2014/main" id="{347F6F7D-9E59-EB3E-C20D-5FDC4D8530AE}"/>
              </a:ext>
            </a:extLst>
          </p:cNvPr>
          <p:cNvSpPr>
            <a:spLocks noGrp="1"/>
          </p:cNvSpPr>
          <p:nvPr>
            <p:ph idx="1"/>
          </p:nvPr>
        </p:nvSpPr>
        <p:spPr/>
        <p:txBody>
          <a:bodyPr>
            <a:normAutofit/>
          </a:bodyPr>
          <a:lstStyle/>
          <a:p>
            <a:r>
              <a:rPr lang="en-GB" dirty="0">
                <a:cs typeface="Open Sans" panose="00000500000000000000" pitchFamily="2" charset="0"/>
              </a:rPr>
              <a:t>Steps unclear: validation, installation and scanning.</a:t>
            </a:r>
          </a:p>
          <a:p>
            <a:r>
              <a:rPr lang="en-GB" dirty="0">
                <a:cs typeface="Open Sans" panose="00000500000000000000" pitchFamily="2" charset="0"/>
              </a:rPr>
              <a:t>AV is Defender and ‘other’ scanners.</a:t>
            </a:r>
          </a:p>
          <a:p>
            <a:r>
              <a:rPr lang="en-GB" dirty="0">
                <a:cs typeface="Open Sans" panose="00000500000000000000" pitchFamily="2" charset="0"/>
              </a:rPr>
              <a:t>Installers that are not silent cannot be added.</a:t>
            </a:r>
          </a:p>
          <a:p>
            <a:r>
              <a:rPr lang="en-GB" dirty="0">
                <a:cs typeface="Open Sans" panose="00000500000000000000" pitchFamily="2" charset="0"/>
              </a:rPr>
              <a:t>False positive AV scans not accepted.</a:t>
            </a:r>
          </a:p>
          <a:p>
            <a:r>
              <a:rPr lang="en-GB" dirty="0">
                <a:cs typeface="Open Sans" panose="00000500000000000000" pitchFamily="2" charset="0"/>
              </a:rPr>
              <a:t>Interaction via Pull Request comments.</a:t>
            </a:r>
          </a:p>
          <a:p>
            <a:r>
              <a:rPr lang="en-GB" dirty="0" err="1">
                <a:cs typeface="Open Sans" panose="00000500000000000000" pitchFamily="2" charset="0"/>
              </a:rPr>
              <a:t>WinGet</a:t>
            </a:r>
            <a:r>
              <a:rPr lang="en-GB" dirty="0">
                <a:cs typeface="Open Sans" panose="00000500000000000000" pitchFamily="2" charset="0"/>
              </a:rPr>
              <a:t> Team and Community Moderators.</a:t>
            </a:r>
          </a:p>
          <a:p>
            <a:r>
              <a:rPr lang="en-GB" dirty="0">
                <a:cs typeface="Open Sans" panose="00000500000000000000" pitchFamily="2" charset="0"/>
              </a:rPr>
              <a:t>4200 packages and 28,000 versions. </a:t>
            </a:r>
          </a:p>
          <a:p>
            <a:endParaRPr lang="en-GB" dirty="0">
              <a:cs typeface="Open Sans" panose="00000500000000000000" pitchFamily="2" charset="0"/>
            </a:endParaRPr>
          </a:p>
        </p:txBody>
      </p:sp>
      <p:pic>
        <p:nvPicPr>
          <p:cNvPr id="4" name="Picture 3">
            <a:extLst>
              <a:ext uri="{FF2B5EF4-FFF2-40B4-BE49-F238E27FC236}">
                <a16:creationId xmlns:a16="http://schemas.microsoft.com/office/drawing/2014/main" id="{A79CF06E-E072-DB2A-AAD5-EBB2DCE71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6" y="496840"/>
            <a:ext cx="1571594" cy="980808"/>
          </a:xfrm>
          <a:prstGeom prst="rect">
            <a:avLst/>
          </a:prstGeom>
        </p:spPr>
      </p:pic>
    </p:spTree>
    <p:extLst>
      <p:ext uri="{BB962C8B-B14F-4D97-AF65-F5344CB8AC3E}">
        <p14:creationId xmlns:p14="http://schemas.microsoft.com/office/powerpoint/2010/main" val="646456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63CB-7C29-0EC4-A2B8-E81EE6F3D6C6}"/>
              </a:ext>
            </a:extLst>
          </p:cNvPr>
          <p:cNvSpPr>
            <a:spLocks noGrp="1"/>
          </p:cNvSpPr>
          <p:nvPr>
            <p:ph type="title"/>
          </p:nvPr>
        </p:nvSpPr>
        <p:spPr>
          <a:xfrm>
            <a:off x="838199" y="365125"/>
            <a:ext cx="10097429" cy="1325563"/>
          </a:xfrm>
        </p:spPr>
        <p:txBody>
          <a:bodyPr>
            <a:noAutofit/>
          </a:bodyPr>
          <a:lstStyle/>
          <a:p>
            <a:r>
              <a:rPr lang="en-GB" dirty="0"/>
              <a:t>        Chocolatey Community Repo.</a:t>
            </a:r>
          </a:p>
        </p:txBody>
      </p:sp>
      <p:sp>
        <p:nvSpPr>
          <p:cNvPr id="3" name="Content Placeholder 2">
            <a:extLst>
              <a:ext uri="{FF2B5EF4-FFF2-40B4-BE49-F238E27FC236}">
                <a16:creationId xmlns:a16="http://schemas.microsoft.com/office/drawing/2014/main" id="{347F6F7D-9E59-EB3E-C20D-5FDC4D8530AE}"/>
              </a:ext>
            </a:extLst>
          </p:cNvPr>
          <p:cNvSpPr>
            <a:spLocks noGrp="1"/>
          </p:cNvSpPr>
          <p:nvPr>
            <p:ph idx="1"/>
          </p:nvPr>
        </p:nvSpPr>
        <p:spPr/>
        <p:txBody>
          <a:bodyPr/>
          <a:lstStyle/>
          <a:p>
            <a:r>
              <a:rPr lang="en-GB" dirty="0"/>
              <a:t>Not silent installers can be scripted, are accepted.</a:t>
            </a:r>
          </a:p>
          <a:p>
            <a:r>
              <a:rPr lang="en-GB" dirty="0"/>
              <a:t>Work with maintainers on AV false positives and package issues.</a:t>
            </a:r>
          </a:p>
          <a:p>
            <a:r>
              <a:rPr lang="en-GB" dirty="0"/>
              <a:t>Interaction via Moderation comments.</a:t>
            </a:r>
          </a:p>
          <a:p>
            <a:r>
              <a:rPr lang="en-GB" dirty="0"/>
              <a:t>Chocolatey Team and Community Moderators.</a:t>
            </a:r>
          </a:p>
          <a:p>
            <a:pPr marL="0" indent="0">
              <a:buNone/>
            </a:pPr>
            <a:endParaRPr lang="en-GB" dirty="0"/>
          </a:p>
        </p:txBody>
      </p:sp>
      <p:pic>
        <p:nvPicPr>
          <p:cNvPr id="8" name="Graphic 1">
            <a:extLst>
              <a:ext uri="{FF2B5EF4-FFF2-40B4-BE49-F238E27FC236}">
                <a16:creationId xmlns:a16="http://schemas.microsoft.com/office/drawing/2014/main" id="{2168F68D-EDEF-EA56-EA64-70BFFA2AE1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37502"/>
            <a:ext cx="1120922" cy="980808"/>
          </a:xfrm>
          <a:prstGeom prst="rect">
            <a:avLst/>
          </a:prstGeom>
        </p:spPr>
      </p:pic>
      <p:pic>
        <p:nvPicPr>
          <p:cNvPr id="5" name="Picture 4">
            <a:extLst>
              <a:ext uri="{FF2B5EF4-FFF2-40B4-BE49-F238E27FC236}">
                <a16:creationId xmlns:a16="http://schemas.microsoft.com/office/drawing/2014/main" id="{36E46613-FE1E-4D8F-16C2-A6B92A8D07C2}"/>
              </a:ext>
            </a:extLst>
          </p:cNvPr>
          <p:cNvPicPr>
            <a:picLocks noChangeAspect="1"/>
          </p:cNvPicPr>
          <p:nvPr/>
        </p:nvPicPr>
        <p:blipFill>
          <a:blip r:embed="rId5"/>
          <a:stretch>
            <a:fillRect/>
          </a:stretch>
        </p:blipFill>
        <p:spPr>
          <a:xfrm>
            <a:off x="2621353" y="4747844"/>
            <a:ext cx="6531120" cy="1479359"/>
          </a:xfrm>
          <a:prstGeom prst="rect">
            <a:avLst/>
          </a:prstGeom>
        </p:spPr>
      </p:pic>
    </p:spTree>
    <p:extLst>
      <p:ext uri="{BB962C8B-B14F-4D97-AF65-F5344CB8AC3E}">
        <p14:creationId xmlns:p14="http://schemas.microsoft.com/office/powerpoint/2010/main" val="52775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8000" b="-28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D23D62-1790-0411-073E-3A7780A17571}"/>
              </a:ext>
            </a:extLst>
          </p:cNvPr>
          <p:cNvSpPr>
            <a:spLocks noGrp="1"/>
          </p:cNvSpPr>
          <p:nvPr>
            <p:ph type="ctrTitle"/>
          </p:nvPr>
        </p:nvSpPr>
        <p:spPr/>
        <p:txBody>
          <a:bodyPr/>
          <a:lstStyle/>
          <a:p>
            <a:r>
              <a:rPr lang="en-GB" dirty="0">
                <a:solidFill>
                  <a:schemeClr val="tx1"/>
                </a:solidFill>
              </a:rPr>
              <a:t>Organizational Options</a:t>
            </a:r>
          </a:p>
        </p:txBody>
      </p:sp>
      <p:sp>
        <p:nvSpPr>
          <p:cNvPr id="7" name="Subtitle 6">
            <a:extLst>
              <a:ext uri="{FF2B5EF4-FFF2-40B4-BE49-F238E27FC236}">
                <a16:creationId xmlns:a16="http://schemas.microsoft.com/office/drawing/2014/main" id="{7239A15C-17CA-C37A-71AE-CA95FC901537}"/>
              </a:ext>
            </a:extLst>
          </p:cNvPr>
          <p:cNvSpPr>
            <a:spLocks noGrp="1"/>
          </p:cNvSpPr>
          <p:nvPr>
            <p:ph type="subTitle" idx="1"/>
          </p:nvPr>
        </p:nvSpPr>
        <p:spPr/>
        <p:txBody>
          <a:bodyPr/>
          <a:lstStyle/>
          <a:p>
            <a:r>
              <a:rPr lang="en-GB" dirty="0"/>
              <a:t>Different needs for different use cases.</a:t>
            </a:r>
          </a:p>
        </p:txBody>
      </p:sp>
    </p:spTree>
    <p:extLst>
      <p:ext uri="{BB962C8B-B14F-4D97-AF65-F5344CB8AC3E}">
        <p14:creationId xmlns:p14="http://schemas.microsoft.com/office/powerpoint/2010/main" val="1160535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ea typeface="Open Sans" panose="020B0606030504020204" pitchFamily="34" charset="0"/>
                <a:cs typeface="Open Sans" panose="020B0606030504020204" pitchFamily="34" charset="0"/>
              </a:rPr>
              <a:t>      Organizations &amp; Support</a:t>
            </a:r>
            <a:endParaRPr lang="en-GB" dirty="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fontScale="92500"/>
          </a:bodyPr>
          <a:lstStyle/>
          <a:p>
            <a:r>
              <a:rPr lang="en-US" dirty="0">
                <a:ea typeface="Open Sans" panose="020B0606030504020204" pitchFamily="34" charset="0"/>
                <a:cs typeface="Open Sans" panose="020B0606030504020204" pitchFamily="34" charset="0"/>
              </a:rPr>
              <a:t>Deployment </a:t>
            </a:r>
            <a:r>
              <a:rPr lang="en-US" i="1" dirty="0">
                <a:ea typeface="Open Sans" panose="020B0606030504020204" pitchFamily="34" charset="0"/>
                <a:cs typeface="Open Sans" panose="020B0606030504020204" pitchFamily="34" charset="0"/>
              </a:rPr>
              <a:t>may</a:t>
            </a:r>
            <a:r>
              <a:rPr lang="en-US" dirty="0">
                <a:ea typeface="Open Sans" panose="020B0606030504020204" pitchFamily="34" charset="0"/>
                <a:cs typeface="Open Sans" panose="020B0606030504020204" pitchFamily="34" charset="0"/>
              </a:rPr>
              <a:t> be easy.</a:t>
            </a:r>
          </a:p>
          <a:p>
            <a:r>
              <a:rPr lang="en-US" dirty="0">
                <a:ea typeface="Open Sans" panose="020B0606030504020204" pitchFamily="34" charset="0"/>
                <a:cs typeface="Open Sans" panose="020B0606030504020204" pitchFamily="34" charset="0"/>
              </a:rPr>
              <a:t>Open-source license important for some orgs.</a:t>
            </a:r>
          </a:p>
          <a:p>
            <a:r>
              <a:rPr lang="en-US" dirty="0">
                <a:ea typeface="Open Sans" panose="020B0606030504020204" pitchFamily="34" charset="0"/>
                <a:cs typeface="Open Sans" panose="020B0606030504020204" pitchFamily="34" charset="0"/>
              </a:rPr>
              <a:t>Tied to Microsoft and Azure.</a:t>
            </a:r>
          </a:p>
          <a:p>
            <a:r>
              <a:rPr lang="en-US" dirty="0">
                <a:ea typeface="Open Sans" panose="020B0606030504020204" pitchFamily="34" charset="0"/>
                <a:cs typeface="Open Sans" panose="020B0606030504020204" pitchFamily="34" charset="0"/>
              </a:rPr>
              <a:t>No / limited internal support – manifest &amp; binary location.</a:t>
            </a:r>
          </a:p>
          <a:p>
            <a:r>
              <a:rPr lang="en-US" dirty="0">
                <a:ea typeface="Open Sans" panose="020B0606030504020204" pitchFamily="34" charset="0"/>
                <a:cs typeface="Open Sans" panose="020B0606030504020204" pitchFamily="34" charset="0"/>
              </a:rPr>
              <a:t>Limited repository manager options.</a:t>
            </a:r>
          </a:p>
          <a:p>
            <a:r>
              <a:rPr lang="en-US" i="1" dirty="0">
                <a:ea typeface="Open Sans" panose="020B0606030504020204" pitchFamily="34" charset="0"/>
                <a:cs typeface="Open Sans" panose="020B0606030504020204" pitchFamily="34" charset="0"/>
              </a:rPr>
              <a:t>No source authentication?</a:t>
            </a:r>
          </a:p>
          <a:p>
            <a:r>
              <a:rPr lang="en-US" dirty="0">
                <a:ea typeface="Open Sans" panose="020B0606030504020204" pitchFamily="34" charset="0"/>
                <a:cs typeface="Open Sans" panose="020B0606030504020204" pitchFamily="34" charset="0"/>
              </a:rPr>
              <a:t>Free. No business support.</a:t>
            </a:r>
          </a:p>
          <a:p>
            <a:pPr marL="0" indent="0">
              <a:buNone/>
            </a:pPr>
            <a:endParaRPr lang="en-US" dirty="0">
              <a:ea typeface="Open Sans" panose="020B0606030504020204" pitchFamily="34" charset="0"/>
              <a:cs typeface="Open Sans" panose="020B0606030504020204" pitchFamily="34" charset="0"/>
            </a:endParaRPr>
          </a:p>
        </p:txBody>
      </p:sp>
      <p:pic>
        <p:nvPicPr>
          <p:cNvPr id="2" name="Picture 1">
            <a:extLst>
              <a:ext uri="{FF2B5EF4-FFF2-40B4-BE49-F238E27FC236}">
                <a16:creationId xmlns:a16="http://schemas.microsoft.com/office/drawing/2014/main" id="{E027722A-DD99-295F-BD76-9AF339C3B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86" y="496840"/>
            <a:ext cx="1571594" cy="980808"/>
          </a:xfrm>
          <a:prstGeom prst="rect">
            <a:avLst/>
          </a:prstGeom>
        </p:spPr>
      </p:pic>
    </p:spTree>
    <p:extLst>
      <p:ext uri="{BB962C8B-B14F-4D97-AF65-F5344CB8AC3E}">
        <p14:creationId xmlns:p14="http://schemas.microsoft.com/office/powerpoint/2010/main" val="3543097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normAutofit/>
          </a:bodyPr>
          <a:lstStyle/>
          <a:p>
            <a:r>
              <a:rPr lang="en-US" dirty="0">
                <a:latin typeface="+mn-lt"/>
                <a:ea typeface="Open Sans" panose="020B0606030504020204" pitchFamily="34" charset="0"/>
                <a:cs typeface="Open Sans" panose="020B0606030504020204" pitchFamily="34" charset="0"/>
              </a:rPr>
              <a:t>       Organizations &amp; Support</a:t>
            </a:r>
            <a:endParaRPr lang="en-GB" dirty="0">
              <a:latin typeface="+mn-lt"/>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idx="1"/>
          </p:nvPr>
        </p:nvSpPr>
        <p:spPr/>
        <p:txBody>
          <a:bodyPr>
            <a:normAutofit/>
          </a:bodyPr>
          <a:lstStyle/>
          <a:p>
            <a:r>
              <a:rPr lang="en-US" dirty="0">
                <a:ea typeface="Open Sans" panose="020B0606030504020204" pitchFamily="34" charset="0"/>
                <a:cs typeface="Open Sans" panose="020B0606030504020204" pitchFamily="34" charset="0"/>
              </a:rPr>
              <a:t>Deployment is easy.</a:t>
            </a:r>
          </a:p>
          <a:p>
            <a:r>
              <a:rPr lang="en-US" dirty="0">
                <a:ea typeface="Open Sans" panose="020B0606030504020204" pitchFamily="34" charset="0"/>
                <a:cs typeface="Open Sans" panose="020B0606030504020204" pitchFamily="34" charset="0"/>
              </a:rPr>
              <a:t>Open-source license important for some orgs.</a:t>
            </a:r>
          </a:p>
          <a:p>
            <a:r>
              <a:rPr lang="en-US" dirty="0">
                <a:ea typeface="Open Sans" panose="020B0606030504020204" pitchFamily="34" charset="0"/>
                <a:cs typeface="Open Sans" panose="020B0606030504020204" pitchFamily="34" charset="0"/>
              </a:rPr>
              <a:t>Flexible and decentralized.</a:t>
            </a:r>
          </a:p>
          <a:p>
            <a:r>
              <a:rPr lang="en-US" dirty="0">
                <a:ea typeface="Open Sans" panose="020B0606030504020204" pitchFamily="34" charset="0"/>
                <a:cs typeface="Open Sans" panose="020B0606030504020204" pitchFamily="34" charset="0"/>
              </a:rPr>
              <a:t>Integrates with everything.</a:t>
            </a:r>
          </a:p>
          <a:p>
            <a:r>
              <a:rPr lang="en-US" dirty="0">
                <a:ea typeface="Open Sans" panose="020B0606030504020204" pitchFamily="34" charset="0"/>
                <a:cs typeface="Open Sans" panose="020B0606030504020204" pitchFamily="34" charset="0"/>
              </a:rPr>
              <a:t>Internal package support.</a:t>
            </a:r>
          </a:p>
          <a:p>
            <a:r>
              <a:rPr lang="en-US" dirty="0">
                <a:ea typeface="Open Sans" panose="020B0606030504020204" pitchFamily="34" charset="0"/>
                <a:cs typeface="Open Sans" panose="020B0606030504020204" pitchFamily="34" charset="0"/>
              </a:rPr>
              <a:t>NuGet v2 and v3 repository managers.</a:t>
            </a:r>
          </a:p>
          <a:p>
            <a:r>
              <a:rPr lang="en-US" dirty="0">
                <a:ea typeface="Open Sans" panose="020B0606030504020204" pitchFamily="34" charset="0"/>
                <a:cs typeface="Open Sans" panose="020B0606030504020204" pitchFamily="34" charset="0"/>
              </a:rPr>
              <a:t>Free and business options.</a:t>
            </a:r>
          </a:p>
        </p:txBody>
      </p:sp>
      <p:pic>
        <p:nvPicPr>
          <p:cNvPr id="3" name="Graphic 1">
            <a:extLst>
              <a:ext uri="{FF2B5EF4-FFF2-40B4-BE49-F238E27FC236}">
                <a16:creationId xmlns:a16="http://schemas.microsoft.com/office/drawing/2014/main" id="{5D854297-062D-0B52-4872-7072167F76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537502"/>
            <a:ext cx="1120922" cy="980808"/>
          </a:xfrm>
          <a:prstGeom prst="rect">
            <a:avLst/>
          </a:prstGeom>
        </p:spPr>
      </p:pic>
    </p:spTree>
    <p:extLst>
      <p:ext uri="{BB962C8B-B14F-4D97-AF65-F5344CB8AC3E}">
        <p14:creationId xmlns:p14="http://schemas.microsoft.com/office/powerpoint/2010/main" val="380495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E493-5D3D-E13D-759B-4A7487C7D6E3}"/>
              </a:ext>
            </a:extLst>
          </p:cNvPr>
          <p:cNvSpPr>
            <a:spLocks noGrp="1"/>
          </p:cNvSpPr>
          <p:nvPr>
            <p:ph type="ctrTitle"/>
          </p:nvPr>
        </p:nvSpPr>
        <p:spPr/>
        <p:txBody>
          <a:bodyPr/>
          <a:lstStyle/>
          <a:p>
            <a:r>
              <a:rPr lang="en-US"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Privacy</a:t>
            </a:r>
            <a:endParaRPr lang="en-GB" dirty="0">
              <a:solidFill>
                <a:schemeClr val="bg1"/>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Subtitle 3">
            <a:extLst>
              <a:ext uri="{FF2B5EF4-FFF2-40B4-BE49-F238E27FC236}">
                <a16:creationId xmlns:a16="http://schemas.microsoft.com/office/drawing/2014/main" id="{E9B70E42-F482-DC43-62E6-05B67C9D5B3E}"/>
              </a:ext>
            </a:extLst>
          </p:cNvPr>
          <p:cNvSpPr>
            <a:spLocks noGrp="1"/>
          </p:cNvSpPr>
          <p:nvPr>
            <p:ph type="subTitle" idx="1"/>
          </p:nvPr>
        </p:nvSpPr>
        <p:spPr/>
        <p:txBody>
          <a:bodyPr>
            <a:normAutofit/>
          </a:bodyPr>
          <a:lstStyle/>
          <a:p>
            <a:r>
              <a:rPr lang="en-GB" sz="3200" dirty="0">
                <a:solidFill>
                  <a:srgbClr val="7ECC2A"/>
                </a:solidFill>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The world of  being watched in everything you do.</a:t>
            </a:r>
          </a:p>
        </p:txBody>
      </p:sp>
      <p:sp>
        <p:nvSpPr>
          <p:cNvPr id="5" name="TextBox 4">
            <a:extLst>
              <a:ext uri="{FF2B5EF4-FFF2-40B4-BE49-F238E27FC236}">
                <a16:creationId xmlns:a16="http://schemas.microsoft.com/office/drawing/2014/main" id="{97C86C2C-999A-C41F-6CE8-E4052EA42DA4}"/>
              </a:ext>
            </a:extLst>
          </p:cNvPr>
          <p:cNvSpPr txBox="1"/>
          <p:nvPr/>
        </p:nvSpPr>
        <p:spPr>
          <a:xfrm>
            <a:off x="0" y="6556744"/>
            <a:ext cx="3453189" cy="246221"/>
          </a:xfrm>
          <a:prstGeom prst="rect">
            <a:avLst/>
          </a:prstGeom>
          <a:noFill/>
        </p:spPr>
        <p:txBody>
          <a:bodyPr wrap="none" rtlCol="0">
            <a:spAutoFit/>
          </a:bodyPr>
          <a:lstStyle/>
          <a:p>
            <a:r>
              <a:rPr lang="en-US" sz="1000" dirty="0">
                <a:solidFill>
                  <a:schemeClr val="bg1"/>
                </a:solidFill>
              </a:rPr>
              <a:t>"security-cameras-4031" by </a:t>
            </a:r>
            <a:r>
              <a:rPr lang="en-US" sz="1000" dirty="0" err="1">
                <a:solidFill>
                  <a:schemeClr val="bg1"/>
                </a:solidFill>
              </a:rPr>
              <a:t>Jaymis</a:t>
            </a:r>
            <a:r>
              <a:rPr lang="en-US" sz="1000" dirty="0">
                <a:solidFill>
                  <a:schemeClr val="bg1"/>
                </a:solidFill>
              </a:rPr>
              <a:t> is licensed under CC BY 2.0.</a:t>
            </a:r>
            <a:endParaRPr lang="en-GB" sz="1000" dirty="0">
              <a:solidFill>
                <a:schemeClr val="bg1"/>
              </a:solidFill>
            </a:endParaRPr>
          </a:p>
        </p:txBody>
      </p:sp>
    </p:spTree>
    <p:extLst>
      <p:ext uri="{BB962C8B-B14F-4D97-AF65-F5344CB8AC3E}">
        <p14:creationId xmlns:p14="http://schemas.microsoft.com/office/powerpoint/2010/main" val="969314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467313" y="324853"/>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600" b="1" i="0" u="none" strike="noStrike" kern="1200" cap="none" spc="0" normalizeH="0" baseline="0" noProof="0" dirty="0">
                <a:ln>
                  <a:noFill/>
                </a:ln>
                <a:solidFill>
                  <a:srgbClr val="346296"/>
                </a:solidFill>
                <a:effectLst/>
                <a:uLnTx/>
                <a:uFillTx/>
                <a:latin typeface="+mn-lt"/>
                <a:ea typeface="Open Sans" panose="020B0606030504020204" pitchFamily="34" charset="0"/>
                <a:cs typeface="Open Sans" panose="020B0606030504020204" pitchFamily="34" charset="0"/>
              </a:rPr>
              <a:t>Paul Broadwith</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3200" b="0" i="0" u="none" strike="noStrike" kern="120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Technical Engineering Manager, Chocolatey Software Inc.</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3200" b="0" i="0" u="none" strike="noStrike" kern="120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Glasgow, Scotland</a:t>
            </a:r>
          </a:p>
          <a:p>
            <a:pPr marL="228600" marR="0" lvl="0" indent="-228600" algn="l" defTabSz="914400" rtl="0" eaLnBrk="1" fontAlgn="auto" latinLnBrk="0" hangingPunct="1">
              <a:lnSpc>
                <a:spcPct val="90000"/>
              </a:lnSpc>
              <a:spcBef>
                <a:spcPts val="1000"/>
              </a:spcBef>
              <a:spcAft>
                <a:spcPts val="0"/>
              </a:spcAft>
              <a:buClrTx/>
              <a:buSzTx/>
              <a:buFont typeface="Wingdings" panose="05000000000000000000" pitchFamily="2" charset="2"/>
              <a:buChar char="§"/>
              <a:tabLst/>
              <a:defRPr/>
            </a:pPr>
            <a:r>
              <a:rPr kumimoji="0" lang="en-GB" sz="3200" b="0" i="0" u="none" strike="noStrike" kern="1200" cap="none" spc="0" normalizeH="0" baseline="0" noProof="0" dirty="0">
                <a:ln>
                  <a:noFill/>
                </a:ln>
                <a:solidFill>
                  <a:prstClr val="black"/>
                </a:solidFill>
                <a:effectLst/>
                <a:uLnTx/>
                <a:uFillTx/>
                <a:ea typeface="Open Sans" panose="020B0606030504020204" pitchFamily="34" charset="0"/>
                <a:cs typeface="Open Sans" panose="020B0606030504020204" pitchFamily="34" charset="0"/>
              </a:rPr>
              <a:t>Over 30 years IT experience in many different sectors</a:t>
            </a:r>
          </a:p>
        </p:txBody>
      </p:sp>
      <p:pic>
        <p:nvPicPr>
          <p:cNvPr id="2" name="Picture 1">
            <a:extLst>
              <a:ext uri="{FF2B5EF4-FFF2-40B4-BE49-F238E27FC236}">
                <a16:creationId xmlns:a16="http://schemas.microsoft.com/office/drawing/2014/main" id="{664E7347-0404-4187-86D5-F873C236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01" y="56367"/>
            <a:ext cx="4043720" cy="4043720"/>
          </a:xfrm>
          <a:prstGeom prst="rect">
            <a:avLst/>
          </a:prstGeom>
        </p:spPr>
      </p:pic>
      <p:pic>
        <p:nvPicPr>
          <p:cNvPr id="9" name="Picture 8">
            <a:extLst>
              <a:ext uri="{FF2B5EF4-FFF2-40B4-BE49-F238E27FC236}">
                <a16:creationId xmlns:a16="http://schemas.microsoft.com/office/drawing/2014/main" id="{71A06901-4E15-FF2D-AF4D-BCDB5762C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03" y="4872854"/>
            <a:ext cx="3251548" cy="1311876"/>
          </a:xfrm>
          <a:prstGeom prst="rect">
            <a:avLst/>
          </a:prstGeom>
        </p:spPr>
      </p:pic>
      <p:pic>
        <p:nvPicPr>
          <p:cNvPr id="10" name="Picture 9">
            <a:extLst>
              <a:ext uri="{FF2B5EF4-FFF2-40B4-BE49-F238E27FC236}">
                <a16:creationId xmlns:a16="http://schemas.microsoft.com/office/drawing/2014/main" id="{DE26830E-2C18-8608-D776-5E01235A4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666" y="4801591"/>
            <a:ext cx="3366669" cy="1454401"/>
          </a:xfrm>
          <a:prstGeom prst="rect">
            <a:avLst/>
          </a:prstGeom>
        </p:spPr>
      </p:pic>
      <p:pic>
        <p:nvPicPr>
          <p:cNvPr id="11" name="Picture 10">
            <a:extLst>
              <a:ext uri="{FF2B5EF4-FFF2-40B4-BE49-F238E27FC236}">
                <a16:creationId xmlns:a16="http://schemas.microsoft.com/office/drawing/2014/main" id="{D491D995-2C43-7D56-0436-A56DABE6F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6550" y="4887733"/>
            <a:ext cx="3195418" cy="1289230"/>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F5B89-9B7C-536F-849D-D0E058456568}"/>
              </a:ext>
            </a:extLst>
          </p:cNvPr>
          <p:cNvSpPr>
            <a:spLocks noGrp="1"/>
          </p:cNvSpPr>
          <p:nvPr>
            <p:ph type="title"/>
          </p:nvPr>
        </p:nvSpPr>
        <p:spPr/>
        <p:txBody>
          <a:bodyPr/>
          <a:lstStyle/>
          <a:p>
            <a:r>
              <a:rPr lang="en-US" dirty="0">
                <a:latin typeface="+mn-lt"/>
                <a:ea typeface="Open Sans" panose="020B0606030504020204" pitchFamily="34" charset="0"/>
                <a:cs typeface="Open Sans" panose="020B0606030504020204" pitchFamily="34" charset="0"/>
              </a:rPr>
              <a:t>Telemetry</a:t>
            </a:r>
            <a:endParaRPr lang="en-GB" dirty="0">
              <a:latin typeface="+mn-lt"/>
              <a:ea typeface="Open Sans" panose="020B0606030504020204" pitchFamily="34" charset="0"/>
              <a:cs typeface="Open Sans" panose="020B0606030504020204" pitchFamily="34" charset="0"/>
            </a:endParaRPr>
          </a:p>
        </p:txBody>
      </p:sp>
      <p:sp>
        <p:nvSpPr>
          <p:cNvPr id="6" name="Text Placeholder 5">
            <a:extLst>
              <a:ext uri="{FF2B5EF4-FFF2-40B4-BE49-F238E27FC236}">
                <a16:creationId xmlns:a16="http://schemas.microsoft.com/office/drawing/2014/main" id="{37E2CAD7-7FE3-285A-E79B-100C50A4C472}"/>
              </a:ext>
            </a:extLst>
          </p:cNvPr>
          <p:cNvSpPr>
            <a:spLocks noGrp="1"/>
          </p:cNvSpPr>
          <p:nvPr>
            <p:ph type="body" idx="1"/>
          </p:nvPr>
        </p:nvSpPr>
        <p:spPr/>
        <p:txBody>
          <a:bodyPr/>
          <a:lstStyle/>
          <a:p>
            <a:endParaRPr lang="en-GB" dirty="0">
              <a:ea typeface="Open Sans" panose="020B0606030504020204" pitchFamily="34" charset="0"/>
              <a:cs typeface="Open Sans" panose="020B0606030504020204" pitchFamily="34" charset="0"/>
            </a:endParaRPr>
          </a:p>
        </p:txBody>
      </p:sp>
      <p:sp>
        <p:nvSpPr>
          <p:cNvPr id="7" name="Content Placeholder 6">
            <a:extLst>
              <a:ext uri="{FF2B5EF4-FFF2-40B4-BE49-F238E27FC236}">
                <a16:creationId xmlns:a16="http://schemas.microsoft.com/office/drawing/2014/main" id="{533BA009-154B-133A-707F-D00566B63810}"/>
              </a:ext>
            </a:extLst>
          </p:cNvPr>
          <p:cNvSpPr>
            <a:spLocks noGrp="1"/>
          </p:cNvSpPr>
          <p:nvPr>
            <p:ph sz="half" idx="2"/>
          </p:nvPr>
        </p:nvSpPr>
        <p:spPr/>
        <p:txBody>
          <a:bodyPr>
            <a:normAutofit lnSpcReduction="10000"/>
          </a:bodyPr>
          <a:lstStyle/>
          <a:p>
            <a:r>
              <a:rPr lang="en-US" dirty="0">
                <a:ea typeface="Open Sans" panose="020B0606030504020204" pitchFamily="34" charset="0"/>
                <a:cs typeface="Open Sans" panose="020B0606030504020204" pitchFamily="34" charset="0"/>
              </a:rPr>
              <a:t>Collects data by default.</a:t>
            </a:r>
          </a:p>
          <a:p>
            <a:r>
              <a:rPr lang="en-US" dirty="0">
                <a:ea typeface="Open Sans" panose="020B0606030504020204" pitchFamily="34" charset="0"/>
                <a:cs typeface="Open Sans" panose="020B0606030504020204" pitchFamily="34" charset="0"/>
              </a:rPr>
              <a:t>Opt-out.</a:t>
            </a:r>
          </a:p>
          <a:p>
            <a:r>
              <a:rPr lang="en-GB" dirty="0">
                <a:ea typeface="Open Sans" panose="020B0606030504020204" pitchFamily="34" charset="0"/>
                <a:cs typeface="Open Sans" panose="020B0606030504020204" pitchFamily="34" charset="0"/>
              </a:rPr>
              <a:t>Honours</a:t>
            </a:r>
            <a:r>
              <a:rPr lang="en-US" dirty="0">
                <a:ea typeface="Open Sans" panose="020B0606030504020204" pitchFamily="34" charset="0"/>
                <a:cs typeface="Open Sans" panose="020B0606030504020204" pitchFamily="34" charset="0"/>
              </a:rPr>
              <a:t> Windows privacy settings.</a:t>
            </a:r>
          </a:p>
          <a:p>
            <a:r>
              <a:rPr lang="en-US" dirty="0">
                <a:ea typeface="Open Sans" panose="020B0606030504020204" pitchFamily="34" charset="0"/>
                <a:cs typeface="Open Sans" panose="020B0606030504020204" pitchFamily="34" charset="0"/>
              </a:rPr>
              <a:t>Dependent package collects data with no opt-out.</a:t>
            </a:r>
            <a:endParaRPr lang="en-GB" dirty="0">
              <a:ea typeface="Open Sans" panose="020B0606030504020204" pitchFamily="34" charset="0"/>
              <a:cs typeface="Open Sans" panose="020B0606030504020204" pitchFamily="34" charset="0"/>
            </a:endParaRPr>
          </a:p>
        </p:txBody>
      </p:sp>
      <p:sp>
        <p:nvSpPr>
          <p:cNvPr id="8" name="Text Placeholder 7">
            <a:extLst>
              <a:ext uri="{FF2B5EF4-FFF2-40B4-BE49-F238E27FC236}">
                <a16:creationId xmlns:a16="http://schemas.microsoft.com/office/drawing/2014/main" id="{3DF7108C-2EAD-B455-40C0-6961CD0B9AF0}"/>
              </a:ext>
            </a:extLst>
          </p:cNvPr>
          <p:cNvSpPr>
            <a:spLocks noGrp="1"/>
          </p:cNvSpPr>
          <p:nvPr>
            <p:ph type="body" sz="quarter" idx="3"/>
          </p:nvPr>
        </p:nvSpPr>
        <p:spPr/>
        <p:txBody>
          <a:bodyPr/>
          <a:lstStyle/>
          <a:p>
            <a:endParaRPr lang="en-GB">
              <a:ea typeface="Open Sans" panose="020B0606030504020204" pitchFamily="34" charset="0"/>
              <a:cs typeface="Open Sans" panose="020B0606030504020204" pitchFamily="34" charset="0"/>
            </a:endParaRPr>
          </a:p>
        </p:txBody>
      </p:sp>
      <p:sp>
        <p:nvSpPr>
          <p:cNvPr id="9" name="Content Placeholder 8">
            <a:extLst>
              <a:ext uri="{FF2B5EF4-FFF2-40B4-BE49-F238E27FC236}">
                <a16:creationId xmlns:a16="http://schemas.microsoft.com/office/drawing/2014/main" id="{03ACB983-4D45-FE02-F419-1D61DFEA0673}"/>
              </a:ext>
            </a:extLst>
          </p:cNvPr>
          <p:cNvSpPr>
            <a:spLocks noGrp="1"/>
          </p:cNvSpPr>
          <p:nvPr>
            <p:ph sz="quarter" idx="4"/>
          </p:nvPr>
        </p:nvSpPr>
        <p:spPr/>
        <p:txBody>
          <a:bodyPr>
            <a:normAutofit lnSpcReduction="10000"/>
          </a:bodyPr>
          <a:lstStyle/>
          <a:p>
            <a:r>
              <a:rPr lang="en-US" dirty="0">
                <a:ea typeface="Open Sans" panose="020B0606030504020204" pitchFamily="34" charset="0"/>
                <a:cs typeface="Open Sans" panose="020B0606030504020204" pitchFamily="34" charset="0"/>
              </a:rPr>
              <a:t>No telemetry.</a:t>
            </a:r>
          </a:p>
          <a:p>
            <a:endParaRPr lang="en-GB" dirty="0">
              <a:ea typeface="Open Sans" panose="020B0606030504020204" pitchFamily="34" charset="0"/>
              <a:cs typeface="Open Sans" panose="020B0606030504020204" pitchFamily="34" charset="0"/>
            </a:endParaRPr>
          </a:p>
        </p:txBody>
      </p:sp>
      <p:pic>
        <p:nvPicPr>
          <p:cNvPr id="10" name="Graphic 1">
            <a:extLst>
              <a:ext uri="{FF2B5EF4-FFF2-40B4-BE49-F238E27FC236}">
                <a16:creationId xmlns:a16="http://schemas.microsoft.com/office/drawing/2014/main" id="{822580C1-FF49-F99C-B5A1-C8AE0C716F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0923" y="1698766"/>
            <a:ext cx="732934" cy="641318"/>
          </a:xfrm>
          <a:prstGeom prst="rect">
            <a:avLst/>
          </a:prstGeom>
        </p:spPr>
      </p:pic>
      <p:pic>
        <p:nvPicPr>
          <p:cNvPr id="11" name="Picture 10">
            <a:extLst>
              <a:ext uri="{FF2B5EF4-FFF2-40B4-BE49-F238E27FC236}">
                <a16:creationId xmlns:a16="http://schemas.microsoft.com/office/drawing/2014/main" id="{BD31D4CC-1C3D-CF5D-0DCC-28703E889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7" y="1698766"/>
            <a:ext cx="1027613" cy="641318"/>
          </a:xfrm>
          <a:prstGeom prst="rect">
            <a:avLst/>
          </a:prstGeom>
        </p:spPr>
      </p:pic>
      <p:pic>
        <p:nvPicPr>
          <p:cNvPr id="15" name="Picture 14">
            <a:extLst>
              <a:ext uri="{FF2B5EF4-FFF2-40B4-BE49-F238E27FC236}">
                <a16:creationId xmlns:a16="http://schemas.microsoft.com/office/drawing/2014/main" id="{42CFA533-8573-18C2-61C7-978E2E97A9FD}"/>
              </a:ext>
            </a:extLst>
          </p:cNvPr>
          <p:cNvPicPr>
            <a:picLocks noChangeAspect="1"/>
          </p:cNvPicPr>
          <p:nvPr/>
        </p:nvPicPr>
        <p:blipFill>
          <a:blip r:embed="rId6"/>
          <a:stretch>
            <a:fillRect/>
          </a:stretch>
        </p:blipFill>
        <p:spPr>
          <a:xfrm>
            <a:off x="402265" y="944239"/>
            <a:ext cx="11539870" cy="5468562"/>
          </a:xfrm>
          <a:prstGeom prst="rect">
            <a:avLst/>
          </a:prstGeom>
        </p:spPr>
      </p:pic>
      <p:sp>
        <p:nvSpPr>
          <p:cNvPr id="16" name="TextBox 15">
            <a:extLst>
              <a:ext uri="{FF2B5EF4-FFF2-40B4-BE49-F238E27FC236}">
                <a16:creationId xmlns:a16="http://schemas.microsoft.com/office/drawing/2014/main" id="{92A6799A-CEBA-0D11-CB40-1B8ABDD94300}"/>
              </a:ext>
            </a:extLst>
          </p:cNvPr>
          <p:cNvSpPr txBox="1"/>
          <p:nvPr/>
        </p:nvSpPr>
        <p:spPr>
          <a:xfrm>
            <a:off x="7951602" y="6035774"/>
            <a:ext cx="3990533" cy="307777"/>
          </a:xfrm>
          <a:prstGeom prst="rect">
            <a:avLst/>
          </a:prstGeom>
          <a:noFill/>
        </p:spPr>
        <p:txBody>
          <a:bodyPr wrap="square" rtlCol="0">
            <a:spAutoFit/>
          </a:bodyPr>
          <a:lstStyle/>
          <a:p>
            <a:pPr algn="r"/>
            <a:r>
              <a:rPr lang="en-GB" sz="1400" dirty="0">
                <a:solidFill>
                  <a:schemeClr val="bg1"/>
                </a:solidFill>
                <a:ea typeface="Open Sans" panose="020B0606030504020204" pitchFamily="34" charset="0"/>
                <a:cs typeface="Open Sans" panose="020B0606030504020204" pitchFamily="34" charset="0"/>
              </a:rPr>
              <a:t>https://github.com/microsoft/winget-cli/issues/179</a:t>
            </a:r>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61A5504A-5715-62D9-B47C-072FE7D4FCBA}"/>
                  </a:ext>
                </a:extLst>
              </p14:cNvPr>
              <p14:cNvContentPartPr/>
              <p14:nvPr/>
            </p14:nvContentPartPr>
            <p14:xfrm>
              <a:off x="5511181" y="1933390"/>
              <a:ext cx="5676480" cy="117360"/>
            </p14:xfrm>
          </p:contentPart>
        </mc:Choice>
        <mc:Fallback xmlns="">
          <p:pic>
            <p:nvPicPr>
              <p:cNvPr id="5" name="Ink 4">
                <a:extLst>
                  <a:ext uri="{FF2B5EF4-FFF2-40B4-BE49-F238E27FC236}">
                    <a16:creationId xmlns:a16="http://schemas.microsoft.com/office/drawing/2014/main" id="{61A5504A-5715-62D9-B47C-072FE7D4FCBA}"/>
                  </a:ext>
                </a:extLst>
              </p:cNvPr>
              <p:cNvPicPr/>
              <p:nvPr/>
            </p:nvPicPr>
            <p:blipFill>
              <a:blip r:embed="rId8"/>
              <a:stretch>
                <a:fillRect/>
              </a:stretch>
            </p:blipFill>
            <p:spPr>
              <a:xfrm>
                <a:off x="5457541" y="1825390"/>
                <a:ext cx="578412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7D0C2FA-E466-32D7-0539-08BE8F80E97C}"/>
                  </a:ext>
                </a:extLst>
              </p14:cNvPr>
              <p14:cNvContentPartPr/>
              <p14:nvPr/>
            </p14:nvContentPartPr>
            <p14:xfrm>
              <a:off x="627781" y="2259910"/>
              <a:ext cx="1840680" cy="36720"/>
            </p14:xfrm>
          </p:contentPart>
        </mc:Choice>
        <mc:Fallback xmlns="">
          <p:pic>
            <p:nvPicPr>
              <p:cNvPr id="12" name="Ink 11">
                <a:extLst>
                  <a:ext uri="{FF2B5EF4-FFF2-40B4-BE49-F238E27FC236}">
                    <a16:creationId xmlns:a16="http://schemas.microsoft.com/office/drawing/2014/main" id="{77D0C2FA-E466-32D7-0539-08BE8F80E97C}"/>
                  </a:ext>
                </a:extLst>
              </p:cNvPr>
              <p:cNvPicPr/>
              <p:nvPr/>
            </p:nvPicPr>
            <p:blipFill>
              <a:blip r:embed="rId10"/>
              <a:stretch>
                <a:fillRect/>
              </a:stretch>
            </p:blipFill>
            <p:spPr>
              <a:xfrm>
                <a:off x="573781" y="2151910"/>
                <a:ext cx="1948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B5B65AED-1EE1-B3FC-0C1C-2415094CD0E7}"/>
                  </a:ext>
                </a:extLst>
              </p14:cNvPr>
              <p14:cNvContentPartPr/>
              <p14:nvPr/>
            </p14:nvContentPartPr>
            <p14:xfrm>
              <a:off x="9801661" y="3078550"/>
              <a:ext cx="1578960" cy="16560"/>
            </p14:xfrm>
          </p:contentPart>
        </mc:Choice>
        <mc:Fallback xmlns="">
          <p:pic>
            <p:nvPicPr>
              <p:cNvPr id="13" name="Ink 12">
                <a:extLst>
                  <a:ext uri="{FF2B5EF4-FFF2-40B4-BE49-F238E27FC236}">
                    <a16:creationId xmlns:a16="http://schemas.microsoft.com/office/drawing/2014/main" id="{B5B65AED-1EE1-B3FC-0C1C-2415094CD0E7}"/>
                  </a:ext>
                </a:extLst>
              </p:cNvPr>
              <p:cNvPicPr/>
              <p:nvPr/>
            </p:nvPicPr>
            <p:blipFill>
              <a:blip r:embed="rId12"/>
              <a:stretch>
                <a:fillRect/>
              </a:stretch>
            </p:blipFill>
            <p:spPr>
              <a:xfrm>
                <a:off x="9748021" y="2970550"/>
                <a:ext cx="16866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0E11458-D85C-9189-3E57-28375434F430}"/>
                  </a:ext>
                </a:extLst>
              </p14:cNvPr>
              <p14:cNvContentPartPr/>
              <p14:nvPr/>
            </p14:nvContentPartPr>
            <p14:xfrm>
              <a:off x="617701" y="3290230"/>
              <a:ext cx="11132280" cy="126720"/>
            </p14:xfrm>
          </p:contentPart>
        </mc:Choice>
        <mc:Fallback xmlns="">
          <p:pic>
            <p:nvPicPr>
              <p:cNvPr id="14" name="Ink 13">
                <a:extLst>
                  <a:ext uri="{FF2B5EF4-FFF2-40B4-BE49-F238E27FC236}">
                    <a16:creationId xmlns:a16="http://schemas.microsoft.com/office/drawing/2014/main" id="{F0E11458-D85C-9189-3E57-28375434F430}"/>
                  </a:ext>
                </a:extLst>
              </p:cNvPr>
              <p:cNvPicPr/>
              <p:nvPr/>
            </p:nvPicPr>
            <p:blipFill>
              <a:blip r:embed="rId14"/>
              <a:stretch>
                <a:fillRect/>
              </a:stretch>
            </p:blipFill>
            <p:spPr>
              <a:xfrm>
                <a:off x="564061" y="3182230"/>
                <a:ext cx="112399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3631CAA1-D080-3ED6-F661-74B43B336666}"/>
                  </a:ext>
                </a:extLst>
              </p14:cNvPr>
              <p14:cNvContentPartPr/>
              <p14:nvPr/>
            </p14:nvContentPartPr>
            <p14:xfrm>
              <a:off x="662701" y="3627190"/>
              <a:ext cx="4989960" cy="81360"/>
            </p14:xfrm>
          </p:contentPart>
        </mc:Choice>
        <mc:Fallback xmlns="">
          <p:pic>
            <p:nvPicPr>
              <p:cNvPr id="17" name="Ink 16">
                <a:extLst>
                  <a:ext uri="{FF2B5EF4-FFF2-40B4-BE49-F238E27FC236}">
                    <a16:creationId xmlns:a16="http://schemas.microsoft.com/office/drawing/2014/main" id="{3631CAA1-D080-3ED6-F661-74B43B336666}"/>
                  </a:ext>
                </a:extLst>
              </p:cNvPr>
              <p:cNvPicPr/>
              <p:nvPr/>
            </p:nvPicPr>
            <p:blipFill>
              <a:blip r:embed="rId16"/>
              <a:stretch>
                <a:fillRect/>
              </a:stretch>
            </p:blipFill>
            <p:spPr>
              <a:xfrm>
                <a:off x="609061" y="3519190"/>
                <a:ext cx="5097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EE67BA49-E186-B323-C129-5C892D538C57}"/>
                  </a:ext>
                </a:extLst>
              </p14:cNvPr>
              <p14:cNvContentPartPr/>
              <p14:nvPr/>
            </p14:nvContentPartPr>
            <p14:xfrm>
              <a:off x="632461" y="4380310"/>
              <a:ext cx="10840320" cy="101880"/>
            </p14:xfrm>
          </p:contentPart>
        </mc:Choice>
        <mc:Fallback xmlns="">
          <p:pic>
            <p:nvPicPr>
              <p:cNvPr id="21" name="Ink 20">
                <a:extLst>
                  <a:ext uri="{FF2B5EF4-FFF2-40B4-BE49-F238E27FC236}">
                    <a16:creationId xmlns:a16="http://schemas.microsoft.com/office/drawing/2014/main" id="{EE67BA49-E186-B323-C129-5C892D538C57}"/>
                  </a:ext>
                </a:extLst>
              </p:cNvPr>
              <p:cNvPicPr/>
              <p:nvPr/>
            </p:nvPicPr>
            <p:blipFill>
              <a:blip r:embed="rId18"/>
              <a:stretch>
                <a:fillRect/>
              </a:stretch>
            </p:blipFill>
            <p:spPr>
              <a:xfrm>
                <a:off x="578821" y="4272670"/>
                <a:ext cx="109479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53468AAC-0B1B-9E3A-E0A6-4D1A5D948128}"/>
                  </a:ext>
                </a:extLst>
              </p14:cNvPr>
              <p14:cNvContentPartPr/>
              <p14:nvPr/>
            </p14:nvContentPartPr>
            <p14:xfrm>
              <a:off x="582781" y="4717270"/>
              <a:ext cx="2385360" cy="56160"/>
            </p14:xfrm>
          </p:contentPart>
        </mc:Choice>
        <mc:Fallback xmlns="">
          <p:pic>
            <p:nvPicPr>
              <p:cNvPr id="22" name="Ink 21">
                <a:extLst>
                  <a:ext uri="{FF2B5EF4-FFF2-40B4-BE49-F238E27FC236}">
                    <a16:creationId xmlns:a16="http://schemas.microsoft.com/office/drawing/2014/main" id="{53468AAC-0B1B-9E3A-E0A6-4D1A5D948128}"/>
                  </a:ext>
                </a:extLst>
              </p:cNvPr>
              <p:cNvPicPr/>
              <p:nvPr/>
            </p:nvPicPr>
            <p:blipFill>
              <a:blip r:embed="rId20"/>
              <a:stretch>
                <a:fillRect/>
              </a:stretch>
            </p:blipFill>
            <p:spPr>
              <a:xfrm>
                <a:off x="528781" y="4609270"/>
                <a:ext cx="2493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C24B9C9D-DF1A-14A7-EED6-70B56F4E8BB3}"/>
                  </a:ext>
                </a:extLst>
              </p14:cNvPr>
              <p14:cNvContentPartPr/>
              <p14:nvPr/>
            </p14:nvContentPartPr>
            <p14:xfrm>
              <a:off x="5506141" y="4676950"/>
              <a:ext cx="6108120" cy="141840"/>
            </p14:xfrm>
          </p:contentPart>
        </mc:Choice>
        <mc:Fallback xmlns="">
          <p:pic>
            <p:nvPicPr>
              <p:cNvPr id="23" name="Ink 22">
                <a:extLst>
                  <a:ext uri="{FF2B5EF4-FFF2-40B4-BE49-F238E27FC236}">
                    <a16:creationId xmlns:a16="http://schemas.microsoft.com/office/drawing/2014/main" id="{C24B9C9D-DF1A-14A7-EED6-70B56F4E8BB3}"/>
                  </a:ext>
                </a:extLst>
              </p:cNvPr>
              <p:cNvPicPr/>
              <p:nvPr/>
            </p:nvPicPr>
            <p:blipFill>
              <a:blip r:embed="rId22"/>
              <a:stretch>
                <a:fillRect/>
              </a:stretch>
            </p:blipFill>
            <p:spPr>
              <a:xfrm>
                <a:off x="5452141" y="4569310"/>
                <a:ext cx="621576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46B077BE-C713-EAEE-AAF5-1FEFD37DE0AA}"/>
                  </a:ext>
                </a:extLst>
              </p14:cNvPr>
              <p14:cNvContentPartPr/>
              <p14:nvPr/>
            </p14:nvContentPartPr>
            <p14:xfrm>
              <a:off x="607261" y="4982950"/>
              <a:ext cx="4942080" cy="92520"/>
            </p14:xfrm>
          </p:contentPart>
        </mc:Choice>
        <mc:Fallback xmlns="">
          <p:pic>
            <p:nvPicPr>
              <p:cNvPr id="24" name="Ink 23">
                <a:extLst>
                  <a:ext uri="{FF2B5EF4-FFF2-40B4-BE49-F238E27FC236}">
                    <a16:creationId xmlns:a16="http://schemas.microsoft.com/office/drawing/2014/main" id="{46B077BE-C713-EAEE-AAF5-1FEFD37DE0AA}"/>
                  </a:ext>
                </a:extLst>
              </p:cNvPr>
              <p:cNvPicPr/>
              <p:nvPr/>
            </p:nvPicPr>
            <p:blipFill>
              <a:blip r:embed="rId24"/>
              <a:stretch>
                <a:fillRect/>
              </a:stretch>
            </p:blipFill>
            <p:spPr>
              <a:xfrm>
                <a:off x="553621" y="4875310"/>
                <a:ext cx="5049720" cy="308160"/>
              </a:xfrm>
              <a:prstGeom prst="rect">
                <a:avLst/>
              </a:prstGeom>
            </p:spPr>
          </p:pic>
        </mc:Fallback>
      </mc:AlternateContent>
    </p:spTree>
    <p:extLst>
      <p:ext uri="{BB962C8B-B14F-4D97-AF65-F5344CB8AC3E}">
        <p14:creationId xmlns:p14="http://schemas.microsoft.com/office/powerpoint/2010/main" val="325975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3"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2000" fill="hold"/>
                                        <p:tgtEl>
                                          <p:spTgt spid="5"/>
                                        </p:tgtEl>
                                        <p:attrNameLst>
                                          <p:attrName>drawProgress</p:attrName>
                                        </p:attrNameLst>
                                      </p:cBhvr>
                                      <p:tavLst>
                                        <p:tav tm="0">
                                          <p:val>
                                            <p:fltVal val="0"/>
                                          </p:val>
                                        </p:tav>
                                        <p:tav tm="100000">
                                          <p:val>
                                            <p:fltVal val="1"/>
                                          </p:val>
                                        </p:tav>
                                      </p:tavLst>
                                    </p:anim>
                                  </p:childTnLst>
                                </p:cTn>
                              </p:par>
                              <p:par>
                                <p:cTn id="17" presetID="63"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20" fill="hold">
                      <p:stCondLst>
                        <p:cond delay="indefinite"/>
                      </p:stCondLst>
                      <p:childTnLst>
                        <p:par>
                          <p:cTn id="21" fill="hold">
                            <p:stCondLst>
                              <p:cond delay="0"/>
                            </p:stCondLst>
                            <p:childTnLst>
                              <p:par>
                                <p:cTn id="22" presetID="63"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2000" fill="hold"/>
                                        <p:tgtEl>
                                          <p:spTgt spid="13"/>
                                        </p:tgtEl>
                                        <p:attrNameLst>
                                          <p:attrName>drawProgress</p:attrName>
                                        </p:attrNameLst>
                                      </p:cBhvr>
                                      <p:tavLst>
                                        <p:tav tm="0">
                                          <p:val>
                                            <p:fltVal val="0"/>
                                          </p:val>
                                        </p:tav>
                                        <p:tav tm="100000">
                                          <p:val>
                                            <p:fltVal val="1"/>
                                          </p:val>
                                        </p:tav>
                                      </p:tavLst>
                                    </p:anim>
                                  </p:childTnLst>
                                </p:cTn>
                              </p:par>
                              <p:par>
                                <p:cTn id="25" presetID="63"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2000" fill="hold"/>
                                        <p:tgtEl>
                                          <p:spTgt spid="14"/>
                                        </p:tgtEl>
                                        <p:attrNameLst>
                                          <p:attrName>drawProgress</p:attrName>
                                        </p:attrNameLst>
                                      </p:cBhvr>
                                      <p:tavLst>
                                        <p:tav tm="0">
                                          <p:val>
                                            <p:fltVal val="0"/>
                                          </p:val>
                                        </p:tav>
                                        <p:tav tm="100000">
                                          <p:val>
                                            <p:fltVal val="1"/>
                                          </p:val>
                                        </p:tav>
                                      </p:tavLst>
                                    </p:anim>
                                  </p:childTnLst>
                                </p:cTn>
                              </p:par>
                              <p:par>
                                <p:cTn id="28" presetID="63"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2000" fill="hold"/>
                                        <p:tgtEl>
                                          <p:spTgt spid="17"/>
                                        </p:tgtEl>
                                        <p:attrNameLst>
                                          <p:attrName>drawProgress</p:attrName>
                                        </p:attrNameLst>
                                      </p:cBhvr>
                                      <p:tavLst>
                                        <p:tav tm="0">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63"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2000" fill="hold"/>
                                        <p:tgtEl>
                                          <p:spTgt spid="21"/>
                                        </p:tgtEl>
                                        <p:attrNameLst>
                                          <p:attrName>drawProgress</p:attrName>
                                        </p:attrNameLst>
                                      </p:cBhvr>
                                      <p:tavLst>
                                        <p:tav tm="0">
                                          <p:val>
                                            <p:fltVal val="0"/>
                                          </p:val>
                                        </p:tav>
                                        <p:tav tm="100000">
                                          <p:val>
                                            <p:fltVal val="1"/>
                                          </p:val>
                                        </p:tav>
                                      </p:tavLst>
                                    </p:anim>
                                  </p:childTnLst>
                                </p:cTn>
                              </p:par>
                              <p:par>
                                <p:cTn id="36" presetID="63"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2000" fill="hold"/>
                                        <p:tgtEl>
                                          <p:spTgt spid="22"/>
                                        </p:tgtEl>
                                        <p:attrNameLst>
                                          <p:attrName>drawProgress</p:attrName>
                                        </p:attrNameLst>
                                      </p:cBhvr>
                                      <p:tavLst>
                                        <p:tav tm="0">
                                          <p:val>
                                            <p:fltVal val="0"/>
                                          </p:val>
                                        </p:tav>
                                        <p:tav tm="100000">
                                          <p:val>
                                            <p:fltVal val="1"/>
                                          </p:val>
                                        </p:tav>
                                      </p:tavLst>
                                    </p:anim>
                                  </p:childTnLst>
                                </p:cTn>
                              </p:par>
                              <p:par>
                                <p:cTn id="39" presetID="63"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2000" fill="hold"/>
                                        <p:tgtEl>
                                          <p:spTgt spid="23"/>
                                        </p:tgtEl>
                                        <p:attrNameLst>
                                          <p:attrName>drawProgress</p:attrName>
                                        </p:attrNameLst>
                                      </p:cBhvr>
                                      <p:tavLst>
                                        <p:tav tm="0">
                                          <p:val>
                                            <p:fltVal val="0"/>
                                          </p:val>
                                        </p:tav>
                                        <p:tav tm="100000">
                                          <p:val>
                                            <p:fltVal val="1"/>
                                          </p:val>
                                        </p:tav>
                                      </p:tavLst>
                                    </p:anim>
                                  </p:childTnLst>
                                </p:cTn>
                              </p:par>
                              <p:par>
                                <p:cTn id="42" presetID="63"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2000" fill="hold"/>
                                        <p:tgtEl>
                                          <p:spTgt spid="2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18C9-3FBE-EF33-F157-B361BA7E1871}"/>
              </a:ext>
            </a:extLst>
          </p:cNvPr>
          <p:cNvSpPr>
            <a:spLocks noGrp="1"/>
          </p:cNvSpPr>
          <p:nvPr>
            <p:ph type="title"/>
          </p:nvPr>
        </p:nvSpPr>
        <p:spPr/>
        <p:txBody>
          <a:bodyPr/>
          <a:lstStyle/>
          <a:p>
            <a:r>
              <a:rPr lang="en-GB" dirty="0"/>
              <a:t>Summary</a:t>
            </a:r>
          </a:p>
        </p:txBody>
      </p:sp>
      <p:sp>
        <p:nvSpPr>
          <p:cNvPr id="9" name="Content Placeholder 8">
            <a:extLst>
              <a:ext uri="{FF2B5EF4-FFF2-40B4-BE49-F238E27FC236}">
                <a16:creationId xmlns:a16="http://schemas.microsoft.com/office/drawing/2014/main" id="{4710B724-8846-C521-E3C7-528337876733}"/>
              </a:ext>
            </a:extLst>
          </p:cNvPr>
          <p:cNvSpPr>
            <a:spLocks noGrp="1"/>
          </p:cNvSpPr>
          <p:nvPr>
            <p:ph sz="half" idx="1"/>
          </p:nvPr>
        </p:nvSpPr>
        <p:spPr>
          <a:xfrm>
            <a:off x="838200" y="2316029"/>
            <a:ext cx="5334000" cy="3860934"/>
          </a:xfrm>
        </p:spPr>
        <p:txBody>
          <a:bodyPr>
            <a:normAutofit fontScale="85000" lnSpcReduction="20000"/>
          </a:bodyPr>
          <a:lstStyle/>
          <a:p>
            <a:r>
              <a:rPr lang="en-GB" dirty="0"/>
              <a:t>Easy Installation.</a:t>
            </a:r>
          </a:p>
          <a:p>
            <a:r>
              <a:rPr lang="en-GB" dirty="0"/>
              <a:t>Early - 3 years old.</a:t>
            </a:r>
          </a:p>
          <a:p>
            <a:r>
              <a:rPr lang="en-GB" dirty="0"/>
              <a:t>Large repository.</a:t>
            </a:r>
          </a:p>
          <a:p>
            <a:r>
              <a:rPr lang="en-GB" dirty="0"/>
              <a:t>Simple.</a:t>
            </a:r>
          </a:p>
          <a:p>
            <a:r>
              <a:rPr lang="en-GB" dirty="0"/>
              <a:t>Nice terminal integration.</a:t>
            </a:r>
          </a:p>
          <a:p>
            <a:r>
              <a:rPr lang="en-GB" dirty="0"/>
              <a:t>Manifest is limiting.</a:t>
            </a:r>
          </a:p>
          <a:p>
            <a:r>
              <a:rPr lang="en-GB" dirty="0"/>
              <a:t>Microsoft / Azure centric.</a:t>
            </a:r>
          </a:p>
          <a:p>
            <a:r>
              <a:rPr lang="en-GB" dirty="0"/>
              <a:t>Docs need work.</a:t>
            </a:r>
          </a:p>
          <a:p>
            <a:endParaRPr lang="en-GB" dirty="0"/>
          </a:p>
        </p:txBody>
      </p:sp>
      <p:sp>
        <p:nvSpPr>
          <p:cNvPr id="10" name="Content Placeholder 9">
            <a:extLst>
              <a:ext uri="{FF2B5EF4-FFF2-40B4-BE49-F238E27FC236}">
                <a16:creationId xmlns:a16="http://schemas.microsoft.com/office/drawing/2014/main" id="{10E0A0AA-79BE-9AEA-9DF4-73E6F03692DC}"/>
              </a:ext>
            </a:extLst>
          </p:cNvPr>
          <p:cNvSpPr>
            <a:spLocks noGrp="1"/>
          </p:cNvSpPr>
          <p:nvPr>
            <p:ph sz="half" idx="2"/>
          </p:nvPr>
        </p:nvSpPr>
        <p:spPr>
          <a:xfrm>
            <a:off x="6172200" y="2316027"/>
            <a:ext cx="5700132" cy="3860935"/>
          </a:xfrm>
        </p:spPr>
        <p:txBody>
          <a:bodyPr>
            <a:normAutofit fontScale="85000" lnSpcReduction="20000"/>
          </a:bodyPr>
          <a:lstStyle/>
          <a:p>
            <a:r>
              <a:rPr lang="en-GB" dirty="0"/>
              <a:t>Easy installation.</a:t>
            </a:r>
          </a:p>
          <a:p>
            <a:r>
              <a:rPr lang="en-GB" dirty="0"/>
              <a:t>Mature - 12 years old.</a:t>
            </a:r>
          </a:p>
          <a:p>
            <a:r>
              <a:rPr lang="en-GB" dirty="0"/>
              <a:t>Largest Windows repository.</a:t>
            </a:r>
          </a:p>
          <a:p>
            <a:r>
              <a:rPr lang="en-GB" dirty="0"/>
              <a:t>Powerful. Can be complex.</a:t>
            </a:r>
          </a:p>
          <a:p>
            <a:r>
              <a:rPr lang="en-GB" dirty="0"/>
              <a:t>Metadata &amp; PowerShell are a blessing &amp; curse.</a:t>
            </a:r>
          </a:p>
          <a:p>
            <a:r>
              <a:rPr lang="en-GB" dirty="0"/>
              <a:t>Flexible and decentralized.</a:t>
            </a:r>
          </a:p>
          <a:p>
            <a:r>
              <a:rPr lang="en-GB" dirty="0"/>
              <a:t>Docs need work.</a:t>
            </a:r>
          </a:p>
        </p:txBody>
      </p:sp>
      <p:pic>
        <p:nvPicPr>
          <p:cNvPr id="7" name="Graphic 1">
            <a:extLst>
              <a:ext uri="{FF2B5EF4-FFF2-40B4-BE49-F238E27FC236}">
                <a16:creationId xmlns:a16="http://schemas.microsoft.com/office/drawing/2014/main" id="{AA4AF684-5DA3-31AF-861C-1E9A582BAE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276" y="1505936"/>
            <a:ext cx="692344" cy="605802"/>
          </a:xfrm>
          <a:prstGeom prst="rect">
            <a:avLst/>
          </a:prstGeom>
        </p:spPr>
      </p:pic>
      <p:pic>
        <p:nvPicPr>
          <p:cNvPr id="8" name="Picture 7">
            <a:extLst>
              <a:ext uri="{FF2B5EF4-FFF2-40B4-BE49-F238E27FC236}">
                <a16:creationId xmlns:a16="http://schemas.microsoft.com/office/drawing/2014/main" id="{3919E48B-C3DC-DD08-FCE3-7FF1BE599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292" y="1470322"/>
            <a:ext cx="1027771" cy="641416"/>
          </a:xfrm>
          <a:prstGeom prst="rect">
            <a:avLst/>
          </a:prstGeom>
        </p:spPr>
      </p:pic>
    </p:spTree>
    <p:extLst>
      <p:ext uri="{BB962C8B-B14F-4D97-AF65-F5344CB8AC3E}">
        <p14:creationId xmlns:p14="http://schemas.microsoft.com/office/powerpoint/2010/main" val="2496287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A702F-5E7B-5421-37AB-42723778AA04}"/>
              </a:ext>
            </a:extLst>
          </p:cNvPr>
          <p:cNvSpPr>
            <a:spLocks noGrp="1"/>
          </p:cNvSpPr>
          <p:nvPr>
            <p:ph type="title"/>
          </p:nvPr>
        </p:nvSpPr>
        <p:spPr/>
        <p:txBody>
          <a:bodyPr/>
          <a:lstStyle/>
          <a:p>
            <a:r>
              <a:rPr lang="en-GB" dirty="0"/>
              <a:t>What to Choose?</a:t>
            </a:r>
          </a:p>
        </p:txBody>
      </p:sp>
      <p:sp>
        <p:nvSpPr>
          <p:cNvPr id="5" name="TextBox 4">
            <a:extLst>
              <a:ext uri="{FF2B5EF4-FFF2-40B4-BE49-F238E27FC236}">
                <a16:creationId xmlns:a16="http://schemas.microsoft.com/office/drawing/2014/main" id="{CD7AF656-25D6-84B8-9221-BB47525AED59}"/>
              </a:ext>
            </a:extLst>
          </p:cNvPr>
          <p:cNvSpPr txBox="1"/>
          <p:nvPr/>
        </p:nvSpPr>
        <p:spPr>
          <a:xfrm>
            <a:off x="0" y="6492875"/>
            <a:ext cx="3543342" cy="276999"/>
          </a:xfrm>
          <a:prstGeom prst="rect">
            <a:avLst/>
          </a:prstGeom>
          <a:noFill/>
        </p:spPr>
        <p:txBody>
          <a:bodyPr wrap="none" rtlCol="0">
            <a:spAutoFit/>
          </a:bodyPr>
          <a:lstStyle/>
          <a:p>
            <a:r>
              <a:rPr lang="en-GB" sz="1200" dirty="0">
                <a:solidFill>
                  <a:schemeClr val="bg1"/>
                </a:solidFill>
              </a:rPr>
              <a:t>Photo by form https://pxhere.com/en/photo/704019</a:t>
            </a:r>
            <a:r>
              <a:rPr lang="en-GB" sz="1200" b="1" dirty="0">
                <a:solidFill>
                  <a:schemeClr val="bg1"/>
                </a:solidFill>
              </a:rPr>
              <a:t> </a:t>
            </a:r>
            <a:endParaRPr lang="en-GB" sz="1200" dirty="0">
              <a:solidFill>
                <a:schemeClr val="bg1"/>
              </a:solidFill>
            </a:endParaRPr>
          </a:p>
        </p:txBody>
      </p:sp>
    </p:spTree>
    <p:extLst>
      <p:ext uri="{BB962C8B-B14F-4D97-AF65-F5344CB8AC3E}">
        <p14:creationId xmlns:p14="http://schemas.microsoft.com/office/powerpoint/2010/main" val="414504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12467F-EA34-4968-69FB-48CB6F5EE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74" y="555087"/>
            <a:ext cx="4043720" cy="4043720"/>
          </a:xfrm>
          <a:prstGeom prst="rect">
            <a:avLst/>
          </a:prstGeom>
        </p:spPr>
      </p:pic>
      <p:pic>
        <p:nvPicPr>
          <p:cNvPr id="16" name="Content Placeholder 15">
            <a:extLst>
              <a:ext uri="{FF2B5EF4-FFF2-40B4-BE49-F238E27FC236}">
                <a16:creationId xmlns:a16="http://schemas.microsoft.com/office/drawing/2014/main" id="{27348FDB-288E-DCEE-216B-B28705D646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9976" y="3420616"/>
            <a:ext cx="797020" cy="797020"/>
          </a:xfrm>
        </p:spPr>
      </p:pic>
      <p:pic>
        <p:nvPicPr>
          <p:cNvPr id="18" name="Picture 17">
            <a:extLst>
              <a:ext uri="{FF2B5EF4-FFF2-40B4-BE49-F238E27FC236}">
                <a16:creationId xmlns:a16="http://schemas.microsoft.com/office/drawing/2014/main" id="{996DA053-928B-2D65-5B9B-237B59F1B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016" y="4638122"/>
            <a:ext cx="694520" cy="694520"/>
          </a:xfrm>
          <a:prstGeom prst="rect">
            <a:avLst/>
          </a:prstGeom>
        </p:spPr>
      </p:pic>
      <p:pic>
        <p:nvPicPr>
          <p:cNvPr id="19" name="Graphic 18">
            <a:extLst>
              <a:ext uri="{FF2B5EF4-FFF2-40B4-BE49-F238E27FC236}">
                <a16:creationId xmlns:a16="http://schemas.microsoft.com/office/drawing/2014/main" id="{E74A8B4B-775F-96BA-F8A7-16BB132A44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8516" y="2324832"/>
            <a:ext cx="797020" cy="910880"/>
          </a:xfrm>
          <a:prstGeom prst="rect">
            <a:avLst/>
          </a:prstGeom>
        </p:spPr>
      </p:pic>
      <p:pic>
        <p:nvPicPr>
          <p:cNvPr id="21" name="Graphic 20" descr="Home with solid fill">
            <a:extLst>
              <a:ext uri="{FF2B5EF4-FFF2-40B4-BE49-F238E27FC236}">
                <a16:creationId xmlns:a16="http://schemas.microsoft.com/office/drawing/2014/main" id="{EBC6D5E1-6EFC-9CAE-E4EB-C736783984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9826" y="1291682"/>
            <a:ext cx="914400" cy="914400"/>
          </a:xfrm>
          <a:prstGeom prst="rect">
            <a:avLst/>
          </a:prstGeom>
        </p:spPr>
      </p:pic>
      <p:sp>
        <p:nvSpPr>
          <p:cNvPr id="22" name="TextBox 21">
            <a:extLst>
              <a:ext uri="{FF2B5EF4-FFF2-40B4-BE49-F238E27FC236}">
                <a16:creationId xmlns:a16="http://schemas.microsoft.com/office/drawing/2014/main" id="{7A19F9CB-CDF0-1E4B-B948-0CB085FCE5F9}"/>
              </a:ext>
            </a:extLst>
          </p:cNvPr>
          <p:cNvSpPr txBox="1"/>
          <p:nvPr/>
        </p:nvSpPr>
        <p:spPr>
          <a:xfrm>
            <a:off x="6296724" y="1425716"/>
            <a:ext cx="3237553" cy="646331"/>
          </a:xfrm>
          <a:prstGeom prst="rect">
            <a:avLst/>
          </a:prstGeom>
          <a:noFill/>
        </p:spPr>
        <p:txBody>
          <a:bodyPr wrap="none" rtlCol="0">
            <a:spAutoFit/>
          </a:bodyPr>
          <a:lstStyle/>
          <a:p>
            <a:r>
              <a:rPr lang="en-GB" sz="3600" b="1" dirty="0"/>
              <a:t>blog.pauby.com</a:t>
            </a:r>
          </a:p>
        </p:txBody>
      </p:sp>
      <p:sp>
        <p:nvSpPr>
          <p:cNvPr id="23" name="TextBox 22">
            <a:extLst>
              <a:ext uri="{FF2B5EF4-FFF2-40B4-BE49-F238E27FC236}">
                <a16:creationId xmlns:a16="http://schemas.microsoft.com/office/drawing/2014/main" id="{A6919D3E-EEEF-DB41-7302-86426BE9C00C}"/>
              </a:ext>
            </a:extLst>
          </p:cNvPr>
          <p:cNvSpPr txBox="1"/>
          <p:nvPr/>
        </p:nvSpPr>
        <p:spPr>
          <a:xfrm>
            <a:off x="6296724" y="2386263"/>
            <a:ext cx="5340565" cy="646331"/>
          </a:xfrm>
          <a:prstGeom prst="rect">
            <a:avLst/>
          </a:prstGeom>
          <a:noFill/>
        </p:spPr>
        <p:txBody>
          <a:bodyPr wrap="none" rtlCol="0">
            <a:spAutoFit/>
          </a:bodyPr>
          <a:lstStyle/>
          <a:p>
            <a:r>
              <a:rPr lang="en-GB" sz="3600" b="1" dirty="0"/>
              <a:t>@pauby@mastodon.social</a:t>
            </a:r>
          </a:p>
        </p:txBody>
      </p:sp>
      <p:sp>
        <p:nvSpPr>
          <p:cNvPr id="24" name="TextBox 23">
            <a:extLst>
              <a:ext uri="{FF2B5EF4-FFF2-40B4-BE49-F238E27FC236}">
                <a16:creationId xmlns:a16="http://schemas.microsoft.com/office/drawing/2014/main" id="{C51D4487-FE4E-A0A9-8704-B4135B0D69AC}"/>
              </a:ext>
            </a:extLst>
          </p:cNvPr>
          <p:cNvSpPr txBox="1"/>
          <p:nvPr/>
        </p:nvSpPr>
        <p:spPr>
          <a:xfrm>
            <a:off x="6296724" y="3495960"/>
            <a:ext cx="3749809" cy="646331"/>
          </a:xfrm>
          <a:prstGeom prst="rect">
            <a:avLst/>
          </a:prstGeom>
          <a:noFill/>
        </p:spPr>
        <p:txBody>
          <a:bodyPr wrap="none" rtlCol="0">
            <a:spAutoFit/>
          </a:bodyPr>
          <a:lstStyle/>
          <a:p>
            <a:r>
              <a:rPr lang="en-GB" sz="3600" b="1" dirty="0"/>
              <a:t>github.com/pauby</a:t>
            </a:r>
          </a:p>
        </p:txBody>
      </p:sp>
      <p:sp>
        <p:nvSpPr>
          <p:cNvPr id="25" name="TextBox 24">
            <a:extLst>
              <a:ext uri="{FF2B5EF4-FFF2-40B4-BE49-F238E27FC236}">
                <a16:creationId xmlns:a16="http://schemas.microsoft.com/office/drawing/2014/main" id="{DAADC92B-C972-B32A-E534-C0D7FA553410}"/>
              </a:ext>
            </a:extLst>
          </p:cNvPr>
          <p:cNvSpPr txBox="1"/>
          <p:nvPr/>
        </p:nvSpPr>
        <p:spPr>
          <a:xfrm>
            <a:off x="6296724" y="4632480"/>
            <a:ext cx="3223255" cy="646331"/>
          </a:xfrm>
          <a:prstGeom prst="rect">
            <a:avLst/>
          </a:prstGeom>
          <a:noFill/>
        </p:spPr>
        <p:txBody>
          <a:bodyPr wrap="none" rtlCol="0">
            <a:spAutoFit/>
          </a:bodyPr>
          <a:lstStyle/>
          <a:p>
            <a:r>
              <a:rPr lang="en-GB" sz="3600" b="1" dirty="0"/>
              <a:t>pau.by/</a:t>
            </a:r>
            <a:r>
              <a:rPr lang="en-GB" sz="3600" b="1" dirty="0" err="1"/>
              <a:t>linkedin</a:t>
            </a:r>
            <a:endParaRPr lang="en-GB" sz="3600" b="1" dirty="0"/>
          </a:p>
        </p:txBody>
      </p:sp>
      <p:sp>
        <p:nvSpPr>
          <p:cNvPr id="26" name="TextBox 25">
            <a:extLst>
              <a:ext uri="{FF2B5EF4-FFF2-40B4-BE49-F238E27FC236}">
                <a16:creationId xmlns:a16="http://schemas.microsoft.com/office/drawing/2014/main" id="{07F4AE40-415A-1311-3406-647D237F7492}"/>
              </a:ext>
            </a:extLst>
          </p:cNvPr>
          <p:cNvSpPr txBox="1"/>
          <p:nvPr/>
        </p:nvSpPr>
        <p:spPr>
          <a:xfrm>
            <a:off x="361935" y="4447813"/>
            <a:ext cx="4196598" cy="1015663"/>
          </a:xfrm>
          <a:prstGeom prst="rect">
            <a:avLst/>
          </a:prstGeom>
          <a:noFill/>
        </p:spPr>
        <p:txBody>
          <a:bodyPr wrap="none" rtlCol="0">
            <a:spAutoFit/>
          </a:bodyPr>
          <a:lstStyle/>
          <a:p>
            <a:r>
              <a:rPr lang="en-GB" sz="6000" b="1" dirty="0"/>
              <a:t>pau.by/talks</a:t>
            </a:r>
          </a:p>
        </p:txBody>
      </p:sp>
    </p:spTree>
    <p:extLst>
      <p:ext uri="{BB962C8B-B14F-4D97-AF65-F5344CB8AC3E}">
        <p14:creationId xmlns:p14="http://schemas.microsoft.com/office/powerpoint/2010/main" val="1115333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7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BAADD-493B-4C74-E980-07FF432D8989}"/>
              </a:ext>
            </a:extLst>
          </p:cNvPr>
          <p:cNvSpPr>
            <a:spLocks noGrp="1"/>
          </p:cNvSpPr>
          <p:nvPr>
            <p:ph type="title"/>
          </p:nvPr>
        </p:nvSpPr>
        <p:spPr/>
        <p:txBody>
          <a:bodyPr/>
          <a:lstStyle/>
          <a:p>
            <a:endParaRPr lang="en-GB"/>
          </a:p>
        </p:txBody>
      </p:sp>
      <p:sp>
        <p:nvSpPr>
          <p:cNvPr id="7" name="Content Placeholder 6">
            <a:extLst>
              <a:ext uri="{FF2B5EF4-FFF2-40B4-BE49-F238E27FC236}">
                <a16:creationId xmlns:a16="http://schemas.microsoft.com/office/drawing/2014/main" id="{7D47DB6B-D931-0814-FB23-C016E0444BD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1173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D928-0BEF-E3E1-5E74-A71426A052C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60A5A73-4A57-4372-44BD-5DF2E2E4082F}"/>
              </a:ext>
            </a:extLst>
          </p:cNvPr>
          <p:cNvSpPr>
            <a:spLocks noGrp="1"/>
          </p:cNvSpPr>
          <p:nvPr>
            <p:ph idx="1"/>
          </p:nvPr>
        </p:nvSpPr>
        <p:spPr>
          <a:xfrm>
            <a:off x="5519529" y="1825625"/>
            <a:ext cx="6337933" cy="4351338"/>
          </a:xfrm>
        </p:spPr>
        <p:txBody>
          <a:bodyPr>
            <a:normAutofit/>
          </a:bodyPr>
          <a:lstStyle/>
          <a:p>
            <a:r>
              <a:rPr lang="en-US" dirty="0">
                <a:ea typeface="Open Sans" panose="020B0606030504020204" pitchFamily="34" charset="0"/>
                <a:cs typeface="Open Sans" panose="020B0606030504020204" pitchFamily="34" charset="0"/>
              </a:rPr>
              <a:t>Personal opinion.</a:t>
            </a:r>
          </a:p>
          <a:p>
            <a:r>
              <a:rPr lang="en-US" dirty="0">
                <a:ea typeface="Open Sans" panose="020B0606030504020204" pitchFamily="34" charset="0"/>
                <a:cs typeface="Open Sans" panose="020B0606030504020204" pitchFamily="34" charset="0"/>
              </a:rPr>
              <a:t>Not sponsored by Chocolatey Software.</a:t>
            </a:r>
          </a:p>
          <a:p>
            <a:r>
              <a:rPr lang="en-US" dirty="0">
                <a:ea typeface="Open Sans" panose="020B0606030504020204" pitchFamily="34" charset="0"/>
                <a:cs typeface="Open Sans" panose="020B0606030504020204" pitchFamily="34" charset="0"/>
              </a:rPr>
              <a:t>Research &amp; findings based.</a:t>
            </a:r>
          </a:p>
          <a:p>
            <a:r>
              <a:rPr lang="en-US" dirty="0">
                <a:ea typeface="Open Sans" panose="020B0606030504020204" pitchFamily="34" charset="0"/>
                <a:cs typeface="Open Sans" panose="020B0606030504020204" pitchFamily="34" charset="0"/>
              </a:rPr>
              <a:t>Unbiased?</a:t>
            </a:r>
          </a:p>
          <a:p>
            <a:r>
              <a:rPr lang="en-US" dirty="0">
                <a:ea typeface="Open Sans" panose="020B0606030504020204" pitchFamily="34" charset="0"/>
                <a:cs typeface="Open Sans" panose="020B0606030504020204" pitchFamily="34" charset="0"/>
              </a:rPr>
              <a:t>No scores.</a:t>
            </a:r>
          </a:p>
        </p:txBody>
      </p:sp>
      <p:pic>
        <p:nvPicPr>
          <p:cNvPr id="4" name="Picture 3">
            <a:extLst>
              <a:ext uri="{FF2B5EF4-FFF2-40B4-BE49-F238E27FC236}">
                <a16:creationId xmlns:a16="http://schemas.microsoft.com/office/drawing/2014/main" id="{4BB87356-897D-1BB3-C8CA-F6FABF21C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9397"/>
            <a:ext cx="5963478" cy="5963478"/>
          </a:xfrm>
          <a:prstGeom prst="rect">
            <a:avLst/>
          </a:prstGeom>
        </p:spPr>
      </p:pic>
    </p:spTree>
    <p:extLst>
      <p:ext uri="{BB962C8B-B14F-4D97-AF65-F5344CB8AC3E}">
        <p14:creationId xmlns:p14="http://schemas.microsoft.com/office/powerpoint/2010/main" val="1600951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0A61-BC21-1CCB-5849-C6E6905945FC}"/>
              </a:ext>
            </a:extLst>
          </p:cNvPr>
          <p:cNvSpPr>
            <a:spLocks noGrp="1"/>
          </p:cNvSpPr>
          <p:nvPr>
            <p:ph type="title"/>
          </p:nvPr>
        </p:nvSpPr>
        <p:spPr/>
        <p:txBody>
          <a:bodyPr/>
          <a:lstStyle/>
          <a:p>
            <a:r>
              <a:rPr lang="en-GB" dirty="0"/>
              <a:t>What This Talk </a:t>
            </a:r>
            <a:r>
              <a:rPr lang="en-GB" i="1" dirty="0"/>
              <a:t>Isn’t</a:t>
            </a:r>
          </a:p>
        </p:txBody>
      </p:sp>
      <p:sp>
        <p:nvSpPr>
          <p:cNvPr id="3" name="Content Placeholder 2">
            <a:extLst>
              <a:ext uri="{FF2B5EF4-FFF2-40B4-BE49-F238E27FC236}">
                <a16:creationId xmlns:a16="http://schemas.microsoft.com/office/drawing/2014/main" id="{50415BAB-53B4-47FD-08D1-B8ECF747402D}"/>
              </a:ext>
            </a:extLst>
          </p:cNvPr>
          <p:cNvSpPr>
            <a:spLocks noGrp="1"/>
          </p:cNvSpPr>
          <p:nvPr>
            <p:ph idx="1"/>
          </p:nvPr>
        </p:nvSpPr>
        <p:spPr>
          <a:xfrm>
            <a:off x="838200" y="1825625"/>
            <a:ext cx="10959790" cy="4351338"/>
          </a:xfrm>
        </p:spPr>
        <p:txBody>
          <a:bodyPr>
            <a:normAutofit fontScale="85000" lnSpcReduction="20000"/>
          </a:bodyPr>
          <a:lstStyle/>
          <a:p>
            <a:pPr marL="0" indent="0">
              <a:buNone/>
            </a:pPr>
            <a:r>
              <a:rPr lang="en-GB" dirty="0" err="1">
                <a:latin typeface="Consolas" panose="020B0609020204030204" pitchFamily="49" charset="0"/>
              </a:rPr>
              <a:t>winget</a:t>
            </a:r>
            <a:r>
              <a:rPr lang="en-GB" dirty="0">
                <a:latin typeface="Consolas" panose="020B0609020204030204" pitchFamily="49" charset="0"/>
              </a:rPr>
              <a:t> list –q </a:t>
            </a:r>
            <a:r>
              <a:rPr lang="en-GB" dirty="0" err="1">
                <a:latin typeface="Consolas" panose="020B0609020204030204" pitchFamily="49" charset="0"/>
              </a:rPr>
              <a:t>adobe.acrobat.reader</a:t>
            </a:r>
            <a:endParaRPr lang="en-GB" dirty="0">
              <a:latin typeface="Consolas" panose="020B0609020204030204" pitchFamily="49" charset="0"/>
            </a:endParaRPr>
          </a:p>
          <a:p>
            <a:pPr marL="0" indent="0">
              <a:buNone/>
            </a:pPr>
            <a:r>
              <a:rPr lang="en-GB" dirty="0" err="1">
                <a:latin typeface="Consolas" panose="020B0609020204030204" pitchFamily="49" charset="0"/>
              </a:rPr>
              <a:t>winget</a:t>
            </a:r>
            <a:r>
              <a:rPr lang="en-GB" dirty="0">
                <a:latin typeface="Consolas" panose="020B0609020204030204" pitchFamily="49" charset="0"/>
              </a:rPr>
              <a:t> install --id adobe.acrobat.reader.64-bit</a:t>
            </a:r>
          </a:p>
          <a:p>
            <a:pPr marL="0" indent="0">
              <a:buNone/>
            </a:pPr>
            <a:r>
              <a:rPr lang="en-GB" dirty="0" err="1">
                <a:latin typeface="Consolas" panose="020B0609020204030204" pitchFamily="49" charset="0"/>
              </a:rPr>
              <a:t>winget</a:t>
            </a:r>
            <a:r>
              <a:rPr lang="en-GB" dirty="0">
                <a:latin typeface="Consolas" panose="020B0609020204030204" pitchFamily="49" charset="0"/>
              </a:rPr>
              <a:t> list</a:t>
            </a:r>
          </a:p>
          <a:p>
            <a:pPr marL="0" indent="0">
              <a:buNone/>
            </a:pPr>
            <a:r>
              <a:rPr lang="en-GB" dirty="0" err="1">
                <a:latin typeface="Consolas" panose="020B0609020204030204" pitchFamily="49" charset="0"/>
              </a:rPr>
              <a:t>winget</a:t>
            </a:r>
            <a:r>
              <a:rPr lang="en-GB" dirty="0">
                <a:latin typeface="Consolas" panose="020B0609020204030204" pitchFamily="49" charset="0"/>
              </a:rPr>
              <a:t> uninstall –-id adobe.acrobat.reader.64-bit</a:t>
            </a:r>
          </a:p>
          <a:p>
            <a:pPr marL="0" indent="0">
              <a:buNone/>
            </a:pPr>
            <a:endParaRPr lang="en-GB" dirty="0">
              <a:latin typeface="Consolas" panose="020B0609020204030204" pitchFamily="49" charset="0"/>
            </a:endParaRPr>
          </a:p>
          <a:p>
            <a:pPr marL="0" indent="0">
              <a:buNone/>
            </a:pPr>
            <a:r>
              <a:rPr lang="en-GB" dirty="0" err="1">
                <a:latin typeface="Consolas" panose="020B0609020204030204" pitchFamily="49" charset="0"/>
              </a:rPr>
              <a:t>choco</a:t>
            </a:r>
            <a:r>
              <a:rPr lang="en-GB" dirty="0">
                <a:latin typeface="Consolas" panose="020B0609020204030204" pitchFamily="49" charset="0"/>
              </a:rPr>
              <a:t> search </a:t>
            </a:r>
            <a:r>
              <a:rPr lang="en-GB" dirty="0" err="1">
                <a:latin typeface="Consolas" panose="020B0609020204030204" pitchFamily="49" charset="0"/>
              </a:rPr>
              <a:t>adobereader</a:t>
            </a:r>
            <a:endParaRPr lang="en-GB" dirty="0">
              <a:latin typeface="Consolas" panose="020B0609020204030204" pitchFamily="49" charset="0"/>
            </a:endParaRPr>
          </a:p>
          <a:p>
            <a:pPr marL="0" indent="0">
              <a:buNone/>
            </a:pPr>
            <a:r>
              <a:rPr lang="en-GB" dirty="0" err="1">
                <a:latin typeface="Consolas" panose="020B0609020204030204" pitchFamily="49" charset="0"/>
              </a:rPr>
              <a:t>choco</a:t>
            </a:r>
            <a:r>
              <a:rPr lang="en-GB" dirty="0">
                <a:latin typeface="Consolas" panose="020B0609020204030204" pitchFamily="49" charset="0"/>
              </a:rPr>
              <a:t> install </a:t>
            </a:r>
            <a:r>
              <a:rPr lang="en-GB" dirty="0" err="1">
                <a:latin typeface="Consolas" panose="020B0609020204030204" pitchFamily="49" charset="0"/>
              </a:rPr>
              <a:t>adobereader</a:t>
            </a:r>
            <a:endParaRPr lang="en-GB" dirty="0">
              <a:latin typeface="Consolas" panose="020B0609020204030204" pitchFamily="49" charset="0"/>
            </a:endParaRPr>
          </a:p>
          <a:p>
            <a:pPr marL="0" indent="0">
              <a:buNone/>
            </a:pPr>
            <a:r>
              <a:rPr lang="en-GB" dirty="0" err="1">
                <a:latin typeface="Consolas" panose="020B0609020204030204" pitchFamily="49" charset="0"/>
              </a:rPr>
              <a:t>choco</a:t>
            </a:r>
            <a:r>
              <a:rPr lang="en-GB" dirty="0">
                <a:latin typeface="Consolas" panose="020B0609020204030204" pitchFamily="49" charset="0"/>
              </a:rPr>
              <a:t> list</a:t>
            </a:r>
          </a:p>
          <a:p>
            <a:pPr marL="0" indent="0">
              <a:buNone/>
            </a:pPr>
            <a:r>
              <a:rPr lang="en-GB" dirty="0" err="1">
                <a:latin typeface="Consolas" panose="020B0609020204030204" pitchFamily="49" charset="0"/>
              </a:rPr>
              <a:t>choco</a:t>
            </a:r>
            <a:r>
              <a:rPr lang="en-GB" dirty="0">
                <a:latin typeface="Consolas" panose="020B0609020204030204" pitchFamily="49" charset="0"/>
              </a:rPr>
              <a:t> uninstall </a:t>
            </a:r>
            <a:r>
              <a:rPr lang="en-GB" dirty="0" err="1">
                <a:latin typeface="Consolas" panose="020B0609020204030204" pitchFamily="49" charset="0"/>
              </a:rPr>
              <a:t>adobereader</a:t>
            </a:r>
            <a:endParaRPr lang="en-GB" dirty="0">
              <a:latin typeface="Consolas" panose="020B0609020204030204" pitchFamily="49" charset="0"/>
            </a:endParaRPr>
          </a:p>
        </p:txBody>
      </p:sp>
    </p:spTree>
    <p:extLst>
      <p:ext uri="{BB962C8B-B14F-4D97-AF65-F5344CB8AC3E}">
        <p14:creationId xmlns:p14="http://schemas.microsoft.com/office/powerpoint/2010/main" val="39793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1000"/>
                                        <p:tgtEl>
                                          <p:spTgt spid="3">
                                            <p:txEl>
                                              <p:pRg st="5" end="5"/>
                                            </p:txEl>
                                          </p:spTgt>
                                        </p:tgtEl>
                                      </p:cBhvr>
                                    </p:animEffect>
                                  </p:childTnLst>
                                </p:cTn>
                              </p:par>
                            </p:childTnLst>
                          </p:cTn>
                        </p:par>
                        <p:par>
                          <p:cTn id="11" fill="hold">
                            <p:stCondLst>
                              <p:cond delay="1000"/>
                            </p:stCondLst>
                            <p:childTnLst>
                              <p:par>
                                <p:cTn id="12" presetID="10" presetClass="entr" presetSubtype="0" fill="hold" nodeType="afterEffect">
                                  <p:stCondLst>
                                    <p:cond delay="100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childTnLst>
                                </p:cTn>
                              </p:par>
                              <p:par>
                                <p:cTn id="15" presetID="10" presetClass="entr" presetSubtype="0" fill="hold" nodeType="withEffect">
                                  <p:stCondLst>
                                    <p:cond delay="100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childTnLst>
                                </p:cTn>
                              </p:par>
                            </p:childTnLst>
                          </p:cTn>
                        </p:par>
                        <p:par>
                          <p:cTn id="18" fill="hold">
                            <p:stCondLst>
                              <p:cond delay="3000"/>
                            </p:stCondLst>
                            <p:childTnLst>
                              <p:par>
                                <p:cTn id="19" presetID="10" presetClass="entr" presetSubtype="0" fill="hold" nodeType="afterEffect">
                                  <p:stCondLst>
                                    <p:cond delay="100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childTnLst>
                                </p:cTn>
                              </p:par>
                              <p:par>
                                <p:cTn id="22" presetID="10" presetClass="entr" presetSubtype="0" fill="hold" nodeType="withEffect">
                                  <p:stCondLst>
                                    <p:cond delay="100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1000"/>
                                        <p:tgtEl>
                                          <p:spTgt spid="3">
                                            <p:txEl>
                                              <p:pRg st="7" end="7"/>
                                            </p:txEl>
                                          </p:spTgt>
                                        </p:tgtEl>
                                      </p:cBhvr>
                                    </p:animEffect>
                                  </p:childTnLst>
                                </p:cTn>
                              </p:par>
                            </p:childTnLst>
                          </p:cTn>
                        </p:par>
                        <p:par>
                          <p:cTn id="25" fill="hold">
                            <p:stCondLst>
                              <p:cond delay="5000"/>
                            </p:stCondLst>
                            <p:childTnLst>
                              <p:par>
                                <p:cTn id="26" presetID="10" presetClass="entr" presetSubtype="0" fill="hold" nodeType="afterEffect">
                                  <p:stCondLst>
                                    <p:cond delay="100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childTnLst>
                                </p:cTn>
                              </p:par>
                              <p:par>
                                <p:cTn id="29" presetID="10" presetClass="entr" presetSubtype="0" fill="hold" nodeType="withEffect">
                                  <p:stCondLst>
                                    <p:cond delay="100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DB2D-466A-23A4-C36D-EBAA87C12013}"/>
              </a:ext>
            </a:extLst>
          </p:cNvPr>
          <p:cNvSpPr>
            <a:spLocks noGrp="1"/>
          </p:cNvSpPr>
          <p:nvPr>
            <p:ph type="title"/>
          </p:nvPr>
        </p:nvSpPr>
        <p:spPr/>
        <p:txBody>
          <a:bodyPr/>
          <a:lstStyle/>
          <a:p>
            <a:r>
              <a:rPr lang="en-GB" dirty="0">
                <a:ea typeface="Open Sans" panose="020B0606030504020204" pitchFamily="34" charset="0"/>
                <a:cs typeface="Open Sans" panose="020B0606030504020204" pitchFamily="34" charset="0"/>
              </a:rPr>
              <a:t>What This Talk </a:t>
            </a:r>
            <a:r>
              <a:rPr lang="en-GB" i="1" dirty="0">
                <a:ea typeface="Open Sans" panose="020B0606030504020204" pitchFamily="34" charset="0"/>
                <a:cs typeface="Open Sans" panose="020B0606030504020204" pitchFamily="34" charset="0"/>
              </a:rPr>
              <a:t>Is</a:t>
            </a:r>
          </a:p>
        </p:txBody>
      </p:sp>
      <p:sp>
        <p:nvSpPr>
          <p:cNvPr id="3" name="Content Placeholder 2">
            <a:extLst>
              <a:ext uri="{FF2B5EF4-FFF2-40B4-BE49-F238E27FC236}">
                <a16:creationId xmlns:a16="http://schemas.microsoft.com/office/drawing/2014/main" id="{0BC0E5DC-2C89-40D1-10A4-5B79BFD1E28A}"/>
              </a:ext>
            </a:extLst>
          </p:cNvPr>
          <p:cNvSpPr>
            <a:spLocks noGrp="1"/>
          </p:cNvSpPr>
          <p:nvPr>
            <p:ph idx="1"/>
          </p:nvPr>
        </p:nvSpPr>
        <p:spPr/>
        <p:txBody>
          <a:bodyPr>
            <a:normAutofit/>
          </a:bodyPr>
          <a:lstStyle/>
          <a:p>
            <a:r>
              <a:rPr lang="en-GB" dirty="0">
                <a:ea typeface="Open Sans" panose="020B0606030504020204" pitchFamily="34" charset="0"/>
                <a:cs typeface="Open Sans" panose="020B0606030504020204" pitchFamily="34" charset="0"/>
              </a:rPr>
              <a:t>Supported and unsupported platforms.</a:t>
            </a:r>
          </a:p>
          <a:p>
            <a:r>
              <a:rPr lang="en-GB" dirty="0">
                <a:ea typeface="Open Sans" panose="020B0606030504020204" pitchFamily="34" charset="0"/>
                <a:cs typeface="Open Sans" panose="020B0606030504020204" pitchFamily="34" charset="0"/>
              </a:rPr>
              <a:t>Installation options.</a:t>
            </a:r>
          </a:p>
          <a:p>
            <a:r>
              <a:rPr lang="en-GB" dirty="0">
                <a:ea typeface="Open Sans" panose="020B0606030504020204" pitchFamily="34" charset="0"/>
                <a:cs typeface="Open Sans" panose="020B0606030504020204" pitchFamily="34" charset="0"/>
              </a:rPr>
              <a:t>Integration and third-party support.</a:t>
            </a:r>
          </a:p>
          <a:p>
            <a:r>
              <a:rPr lang="en-GB" dirty="0">
                <a:ea typeface="Open Sans" panose="020B0606030504020204" pitchFamily="34" charset="0"/>
                <a:cs typeface="Open Sans" panose="020B0606030504020204" pitchFamily="34" charset="0"/>
              </a:rPr>
              <a:t>Packages, manifests, submissions and community.</a:t>
            </a:r>
          </a:p>
          <a:p>
            <a:r>
              <a:rPr lang="en-GB" dirty="0">
                <a:ea typeface="Open Sans" panose="020B0606030504020204" pitchFamily="34" charset="0"/>
                <a:cs typeface="Open Sans" panose="020B0606030504020204" pitchFamily="34" charset="0"/>
              </a:rPr>
              <a:t>Organizational options.</a:t>
            </a:r>
          </a:p>
          <a:p>
            <a:r>
              <a:rPr lang="en-GB" dirty="0">
                <a:ea typeface="Open Sans" panose="020B0606030504020204" pitchFamily="34" charset="0"/>
                <a:cs typeface="Open Sans" panose="020B0606030504020204" pitchFamily="34" charset="0"/>
              </a:rPr>
              <a:t>Privacy.</a:t>
            </a:r>
          </a:p>
          <a:p>
            <a:r>
              <a:rPr lang="en-GB" dirty="0">
                <a:ea typeface="Open Sans" panose="020B0606030504020204" pitchFamily="34" charset="0"/>
                <a:cs typeface="Open Sans" panose="020B0606030504020204" pitchFamily="34" charset="0"/>
              </a:rPr>
              <a:t>Summary.</a:t>
            </a:r>
          </a:p>
          <a:p>
            <a:endParaRPr lang="en-GB"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3932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7E7A-7DE7-8B67-7D5F-C2E41359A6EE}"/>
              </a:ext>
            </a:extLst>
          </p:cNvPr>
          <p:cNvSpPr>
            <a:spLocks noGrp="1"/>
          </p:cNvSpPr>
          <p:nvPr>
            <p:ph type="title"/>
          </p:nvPr>
        </p:nvSpPr>
        <p:spPr/>
        <p:txBody>
          <a:bodyPr/>
          <a:lstStyle/>
          <a:p>
            <a:r>
              <a:rPr lang="en-GB" dirty="0">
                <a:solidFill>
                  <a:schemeClr val="tx1"/>
                </a:solidFill>
                <a:ea typeface="Open Sans" panose="020B0606030504020204" pitchFamily="34" charset="0"/>
                <a:cs typeface="Open Sans" panose="020B0606030504020204" pitchFamily="34" charset="0"/>
              </a:rPr>
              <a:t>Comparison Overview</a:t>
            </a:r>
          </a:p>
        </p:txBody>
      </p:sp>
      <p:sp>
        <p:nvSpPr>
          <p:cNvPr id="3" name="Content Placeholder 2">
            <a:extLst>
              <a:ext uri="{FF2B5EF4-FFF2-40B4-BE49-F238E27FC236}">
                <a16:creationId xmlns:a16="http://schemas.microsoft.com/office/drawing/2014/main" id="{E6AACBF3-3275-B123-CB8F-6F473833CCF8}"/>
              </a:ext>
            </a:extLst>
          </p:cNvPr>
          <p:cNvSpPr>
            <a:spLocks noGrp="1"/>
          </p:cNvSpPr>
          <p:nvPr>
            <p:ph idx="1"/>
          </p:nvPr>
        </p:nvSpPr>
        <p:spPr/>
        <p:txBody>
          <a:bodyPr>
            <a:normAutofit/>
          </a:bodyPr>
          <a:lstStyle/>
          <a:p>
            <a:pPr>
              <a:lnSpc>
                <a:spcPct val="110000"/>
              </a:lnSpc>
            </a:pPr>
            <a:r>
              <a:rPr lang="en-GB" b="0" dirty="0">
                <a:effectLst/>
                <a:ea typeface="Open Sans" panose="020B0606030504020204" pitchFamily="34" charset="0"/>
                <a:cs typeface="Open Sans" panose="020B0606030504020204" pitchFamily="34" charset="0"/>
              </a:rPr>
              <a:t>Used Windows 10 and 11 Pro 22H2 (patched to May 2023).</a:t>
            </a:r>
          </a:p>
          <a:p>
            <a:pPr>
              <a:lnSpc>
                <a:spcPct val="110000"/>
              </a:lnSpc>
            </a:pPr>
            <a:r>
              <a:rPr lang="en-GB" b="0" dirty="0">
                <a:effectLst/>
                <a:ea typeface="Open Sans" panose="020B0606030504020204" pitchFamily="34" charset="0"/>
                <a:cs typeface="Open Sans" panose="020B0606030504020204" pitchFamily="34" charset="0"/>
              </a:rPr>
              <a:t>Latest </a:t>
            </a:r>
            <a:r>
              <a:rPr lang="en-GB" b="0" dirty="0" err="1">
                <a:effectLst/>
                <a:ea typeface="Open Sans" panose="020B0606030504020204" pitchFamily="34" charset="0"/>
                <a:cs typeface="Open Sans" panose="020B0606030504020204" pitchFamily="34" charset="0"/>
              </a:rPr>
              <a:t>WinGet</a:t>
            </a:r>
            <a:r>
              <a:rPr lang="en-GB" b="0" dirty="0">
                <a:effectLst/>
                <a:ea typeface="Open Sans" panose="020B0606030504020204" pitchFamily="34" charset="0"/>
                <a:cs typeface="Open Sans" panose="020B0606030504020204" pitchFamily="34" charset="0"/>
              </a:rPr>
              <a:t> (1.4.1) and Chocolatey CLI (2.0.0).</a:t>
            </a:r>
          </a:p>
          <a:p>
            <a:pPr>
              <a:lnSpc>
                <a:spcPct val="110000"/>
              </a:lnSpc>
            </a:pPr>
            <a:r>
              <a:rPr lang="en-GB" b="0" dirty="0">
                <a:effectLst/>
                <a:ea typeface="Open Sans" panose="020B0606030504020204" pitchFamily="34" charset="0"/>
                <a:cs typeface="Open Sans" panose="020B0606030504020204" pitchFamily="34" charset="0"/>
              </a:rPr>
              <a:t>"Chocolatey" means "Chocolatey Products"</a:t>
            </a:r>
          </a:p>
          <a:p>
            <a:pPr>
              <a:lnSpc>
                <a:spcPct val="110000"/>
              </a:lnSpc>
            </a:pPr>
            <a:r>
              <a:rPr lang="en-GB" b="0" dirty="0">
                <a:effectLst/>
                <a:ea typeface="Open Sans" panose="020B0606030504020204" pitchFamily="34" charset="0"/>
                <a:cs typeface="Open Sans" panose="020B0606030504020204" pitchFamily="34" charset="0"/>
              </a:rPr>
              <a:t>Comparisons made between April and June 2023.</a:t>
            </a:r>
          </a:p>
          <a:p>
            <a:pPr>
              <a:lnSpc>
                <a:spcPct val="110000"/>
              </a:lnSpc>
            </a:pPr>
            <a:endParaRPr lang="en-GB" dirty="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2868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2762</TotalTime>
  <Words>2216</Words>
  <Application>Microsoft Office PowerPoint</Application>
  <PresentationFormat>Widescreen</PresentationFormat>
  <Paragraphs>252</Paragraphs>
  <Slides>33</Slides>
  <Notes>18</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33</vt:i4>
      </vt:variant>
    </vt:vector>
  </HeadingPairs>
  <TitlesOfParts>
    <vt:vector size="42" baseType="lpstr">
      <vt:lpstr>Arial</vt:lpstr>
      <vt:lpstr>Calibri</vt:lpstr>
      <vt:lpstr>Calibri Light</vt:lpstr>
      <vt:lpstr>Consolas</vt:lpstr>
      <vt:lpstr>Open Sans</vt:lpstr>
      <vt:lpstr>Wingdings</vt:lpstr>
      <vt:lpstr>Office Theme</vt:lpstr>
      <vt:lpstr>Content</vt:lpstr>
      <vt:lpstr>Speaker's slide</vt:lpstr>
      <vt:lpstr>Comparing WinGet and Chocolatey</vt:lpstr>
      <vt:lpstr>PowerPoint Presentation</vt:lpstr>
      <vt:lpstr>PowerPoint Presentation</vt:lpstr>
      <vt:lpstr>PowerPoint Presentation</vt:lpstr>
      <vt:lpstr>PowerPoint Presentation</vt:lpstr>
      <vt:lpstr>PowerPoint Presentation</vt:lpstr>
      <vt:lpstr>What This Talk Isn’t</vt:lpstr>
      <vt:lpstr>What This Talk Is</vt:lpstr>
      <vt:lpstr>Comparison Overview</vt:lpstr>
      <vt:lpstr>Supported and Unsupported Platforms</vt:lpstr>
      <vt:lpstr>Supported Operating Systems</vt:lpstr>
      <vt:lpstr>Working Operating Systems</vt:lpstr>
      <vt:lpstr>Installation</vt:lpstr>
      <vt:lpstr>Supported WinGet Install</vt:lpstr>
      <vt:lpstr>Supported Chocolatey CLI Install</vt:lpstr>
      <vt:lpstr>Integrations &amp; Support</vt:lpstr>
      <vt:lpstr>      All About The PowerShell</vt:lpstr>
      <vt:lpstr>       All About The PowerShell</vt:lpstr>
      <vt:lpstr>Supported Sources</vt:lpstr>
      <vt:lpstr>Configuration &amp; Repository Managers</vt:lpstr>
      <vt:lpstr>Packages and Manifests</vt:lpstr>
      <vt:lpstr>     Manifests </vt:lpstr>
      <vt:lpstr>      Packages</vt:lpstr>
      <vt:lpstr>      WinGet Community Repo.</vt:lpstr>
      <vt:lpstr>        Chocolatey Community Repo.</vt:lpstr>
      <vt:lpstr>Organizational Options</vt:lpstr>
      <vt:lpstr>      Organizations &amp; Support</vt:lpstr>
      <vt:lpstr>       Organizations &amp; Support</vt:lpstr>
      <vt:lpstr>Privacy</vt:lpstr>
      <vt:lpstr>Telemetry</vt:lpstr>
      <vt:lpstr>Summary</vt:lpstr>
      <vt:lpstr>What to Choose?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WinGet and Chocolatey</dc:title>
  <dc:creator>Paul Broadwith</dc:creator>
  <cp:lastModifiedBy>Paul Broadwith</cp:lastModifiedBy>
  <cp:revision>52</cp:revision>
  <dcterms:created xsi:type="dcterms:W3CDTF">2023-05-09T18:12:58Z</dcterms:created>
  <dcterms:modified xsi:type="dcterms:W3CDTF">2023-07-21T11:29:30Z</dcterms:modified>
</cp:coreProperties>
</file>